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9"/>
  </p:notesMasterIdLst>
  <p:sldIdLst>
    <p:sldId id="257" r:id="rId2"/>
    <p:sldId id="366" r:id="rId3"/>
    <p:sldId id="368" r:id="rId4"/>
    <p:sldId id="367" r:id="rId5"/>
    <p:sldId id="369" r:id="rId6"/>
    <p:sldId id="370" r:id="rId7"/>
    <p:sldId id="325" r:id="rId8"/>
    <p:sldId id="371" r:id="rId9"/>
    <p:sldId id="372" r:id="rId10"/>
    <p:sldId id="376" r:id="rId11"/>
    <p:sldId id="373" r:id="rId12"/>
    <p:sldId id="377" r:id="rId13"/>
    <p:sldId id="378" r:id="rId14"/>
    <p:sldId id="380" r:id="rId15"/>
    <p:sldId id="383" r:id="rId16"/>
    <p:sldId id="381" r:id="rId17"/>
    <p:sldId id="382" r:id="rId18"/>
  </p:sldIdLst>
  <p:sldSz cx="12192000" cy="6858000"/>
  <p:notesSz cx="6881813"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F414D9"/>
    <a:srgbClr val="003300"/>
    <a:srgbClr val="669900"/>
    <a:srgbClr val="800000"/>
    <a:srgbClr val="A50021"/>
    <a:srgbClr val="C7E6A4"/>
    <a:srgbClr val="A4A808"/>
    <a:srgbClr val="919E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85250" autoAdjust="0"/>
  </p:normalViewPr>
  <p:slideViewPr>
    <p:cSldViewPr snapToGrid="0">
      <p:cViewPr>
        <p:scale>
          <a:sx n="75" d="100"/>
          <a:sy n="75" d="100"/>
        </p:scale>
        <p:origin x="186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gif>
</file>

<file path=ppt/media/image12.gif>
</file>

<file path=ppt/media/image13.PNG>
</file>

<file path=ppt/media/image14.jpg>
</file>

<file path=ppt/media/image15.JPG>
</file>

<file path=ppt/media/image16.png>
</file>

<file path=ppt/media/image17.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82119" cy="466434"/>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idx="1"/>
          </p:nvPr>
        </p:nvSpPr>
        <p:spPr>
          <a:xfrm>
            <a:off x="3898102" y="1"/>
            <a:ext cx="2982119" cy="466434"/>
          </a:xfrm>
          <a:prstGeom prst="rect">
            <a:avLst/>
          </a:prstGeom>
        </p:spPr>
        <p:txBody>
          <a:bodyPr vert="horz" lIns="92446" tIns="46223" rIns="92446" bIns="46223" rtlCol="0"/>
          <a:lstStyle>
            <a:lvl1pPr algn="r">
              <a:defRPr sz="1200"/>
            </a:lvl1pPr>
          </a:lstStyle>
          <a:p>
            <a:fld id="{A8AD9518-848B-4D4B-B844-C9A140F2B20A}" type="datetimeFigureOut">
              <a:rPr lang="en-US" smtClean="0"/>
              <a:t>3/6/2019</a:t>
            </a:fld>
            <a:endParaRPr lang="en-US"/>
          </a:p>
        </p:txBody>
      </p:sp>
      <p:sp>
        <p:nvSpPr>
          <p:cNvPr id="4" name="Slide Image Placeholder 3"/>
          <p:cNvSpPr>
            <a:spLocks noGrp="1" noRot="1" noChangeAspect="1"/>
          </p:cNvSpPr>
          <p:nvPr>
            <p:ph type="sldImg" idx="2"/>
          </p:nvPr>
        </p:nvSpPr>
        <p:spPr>
          <a:xfrm>
            <a:off x="654050" y="1162050"/>
            <a:ext cx="5575300" cy="3136900"/>
          </a:xfrm>
          <a:prstGeom prst="rect">
            <a:avLst/>
          </a:prstGeom>
          <a:noFill/>
          <a:ln w="12700">
            <a:solidFill>
              <a:prstClr val="black"/>
            </a:solidFill>
          </a:ln>
        </p:spPr>
        <p:txBody>
          <a:bodyPr vert="horz" lIns="92446" tIns="46223" rIns="92446" bIns="46223" rtlCol="0" anchor="ctr"/>
          <a:lstStyle/>
          <a:p>
            <a:endParaRPr lang="en-US"/>
          </a:p>
        </p:txBody>
      </p:sp>
      <p:sp>
        <p:nvSpPr>
          <p:cNvPr id="5" name="Notes Placeholder 4"/>
          <p:cNvSpPr>
            <a:spLocks noGrp="1"/>
          </p:cNvSpPr>
          <p:nvPr>
            <p:ph type="body" sz="quarter" idx="3"/>
          </p:nvPr>
        </p:nvSpPr>
        <p:spPr>
          <a:xfrm>
            <a:off x="688182" y="4473892"/>
            <a:ext cx="5505450" cy="3660459"/>
          </a:xfrm>
          <a:prstGeom prst="rect">
            <a:avLst/>
          </a:prstGeom>
        </p:spPr>
        <p:txBody>
          <a:bodyPr vert="horz" lIns="92446" tIns="46223" rIns="92446" bIns="46223"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82119" cy="466433"/>
          </a:xfrm>
          <a:prstGeom prst="rect">
            <a:avLst/>
          </a:prstGeom>
        </p:spPr>
        <p:txBody>
          <a:bodyPr vert="horz" lIns="92446" tIns="46223" rIns="92446" bIns="46223" rtlCol="0" anchor="b"/>
          <a:lstStyle>
            <a:lvl1pPr algn="l">
              <a:defRPr sz="1200"/>
            </a:lvl1pPr>
          </a:lstStyle>
          <a:p>
            <a:endParaRPr lang="en-US"/>
          </a:p>
        </p:txBody>
      </p:sp>
      <p:sp>
        <p:nvSpPr>
          <p:cNvPr id="7" name="Slide Number Placeholder 6"/>
          <p:cNvSpPr>
            <a:spLocks noGrp="1"/>
          </p:cNvSpPr>
          <p:nvPr>
            <p:ph type="sldNum" sz="quarter" idx="5"/>
          </p:nvPr>
        </p:nvSpPr>
        <p:spPr>
          <a:xfrm>
            <a:off x="3898102" y="8829967"/>
            <a:ext cx="2982119" cy="466433"/>
          </a:xfrm>
          <a:prstGeom prst="rect">
            <a:avLst/>
          </a:prstGeom>
        </p:spPr>
        <p:txBody>
          <a:bodyPr vert="horz" lIns="92446" tIns="46223" rIns="92446" bIns="46223" rtlCol="0" anchor="b"/>
          <a:lstStyle>
            <a:lvl1pPr algn="r">
              <a:defRPr sz="1200"/>
            </a:lvl1pPr>
          </a:lstStyle>
          <a:p>
            <a:fld id="{37625FAB-936A-44E0-8525-18DD41E40A4C}" type="slidenum">
              <a:rPr lang="en-US" smtClean="0"/>
              <a:t>‹#›</a:t>
            </a:fld>
            <a:endParaRPr lang="en-US"/>
          </a:p>
        </p:txBody>
      </p:sp>
    </p:spTree>
    <p:extLst>
      <p:ext uri="{BB962C8B-B14F-4D97-AF65-F5344CB8AC3E}">
        <p14:creationId xmlns:p14="http://schemas.microsoft.com/office/powerpoint/2010/main" val="73349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625FAB-936A-44E0-8525-18DD41E40A4C}" type="slidenum">
              <a:rPr lang="en-US" smtClean="0"/>
              <a:t>1</a:t>
            </a:fld>
            <a:endParaRPr lang="en-US"/>
          </a:p>
        </p:txBody>
      </p:sp>
    </p:spTree>
    <p:extLst>
      <p:ext uri="{BB962C8B-B14F-4D97-AF65-F5344CB8AC3E}">
        <p14:creationId xmlns:p14="http://schemas.microsoft.com/office/powerpoint/2010/main" val="3069764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now we know what is narrow-band representation is, and we know what is ambient occlusion is. The question is how can we approximate ambient occlusion i.e., how for every point on the iso-surface can we figure out the number of other surfaces that occludes this point. My idea very simple to do this.  It starts with iterating over all voxels that contain the iso-surface. For this image, the value of the iso-surface is zero. We can then easily compute the normal which is the gradient which can be computing via interpolation since we have the neighbor voxels value. </a:t>
            </a:r>
          </a:p>
        </p:txBody>
      </p:sp>
      <p:sp>
        <p:nvSpPr>
          <p:cNvPr id="4" name="Slide Number Placeholder 3"/>
          <p:cNvSpPr>
            <a:spLocks noGrp="1"/>
          </p:cNvSpPr>
          <p:nvPr>
            <p:ph type="sldNum" sz="quarter" idx="10"/>
          </p:nvPr>
        </p:nvSpPr>
        <p:spPr/>
        <p:txBody>
          <a:bodyPr/>
          <a:lstStyle/>
          <a:p>
            <a:fld id="{37625FAB-936A-44E0-8525-18DD41E40A4C}" type="slidenum">
              <a:rPr lang="en-US" smtClean="0"/>
              <a:t>10</a:t>
            </a:fld>
            <a:endParaRPr lang="en-US"/>
          </a:p>
        </p:txBody>
      </p:sp>
    </p:spTree>
    <p:extLst>
      <p:ext uri="{BB962C8B-B14F-4D97-AF65-F5344CB8AC3E}">
        <p14:creationId xmlns:p14="http://schemas.microsoft.com/office/powerpoint/2010/main" val="2150857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Then we can normalize the normal vector and walk along it one step along this normal. Now I should expect that the distance I have walked is 1. Since we are storing the distance field inside our narrow band, I can query and ask the data structure about the value/distance of the voxel I have landed one. If it is the same as what I expect then I am good. I can walk one more step </a:t>
            </a:r>
          </a:p>
        </p:txBody>
      </p:sp>
      <p:sp>
        <p:nvSpPr>
          <p:cNvPr id="4" name="Slide Number Placeholder 3"/>
          <p:cNvSpPr>
            <a:spLocks noGrp="1"/>
          </p:cNvSpPr>
          <p:nvPr>
            <p:ph type="sldNum" sz="quarter" idx="10"/>
          </p:nvPr>
        </p:nvSpPr>
        <p:spPr/>
        <p:txBody>
          <a:bodyPr/>
          <a:lstStyle/>
          <a:p>
            <a:fld id="{37625FAB-936A-44E0-8525-18DD41E40A4C}" type="slidenum">
              <a:rPr lang="en-US" smtClean="0"/>
              <a:t>11</a:t>
            </a:fld>
            <a:endParaRPr lang="en-US"/>
          </a:p>
        </p:txBody>
      </p:sp>
    </p:spTree>
    <p:extLst>
      <p:ext uri="{BB962C8B-B14F-4D97-AF65-F5344CB8AC3E}">
        <p14:creationId xmlns:p14="http://schemas.microsoft.com/office/powerpoint/2010/main" val="631875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 do the same thing again. Now I walked two steps so I should expect the value of voxel I have landed on to be two. </a:t>
            </a:r>
          </a:p>
        </p:txBody>
      </p:sp>
      <p:sp>
        <p:nvSpPr>
          <p:cNvPr id="4" name="Slide Number Placeholder 3"/>
          <p:cNvSpPr>
            <a:spLocks noGrp="1"/>
          </p:cNvSpPr>
          <p:nvPr>
            <p:ph type="sldNum" sz="quarter" idx="10"/>
          </p:nvPr>
        </p:nvSpPr>
        <p:spPr/>
        <p:txBody>
          <a:bodyPr/>
          <a:lstStyle/>
          <a:p>
            <a:fld id="{37625FAB-936A-44E0-8525-18DD41E40A4C}" type="slidenum">
              <a:rPr lang="en-US" smtClean="0"/>
              <a:t>12</a:t>
            </a:fld>
            <a:endParaRPr lang="en-US"/>
          </a:p>
        </p:txBody>
      </p:sp>
    </p:spTree>
    <p:extLst>
      <p:ext uri="{BB962C8B-B14F-4D97-AF65-F5344CB8AC3E}">
        <p14:creationId xmlns:p14="http://schemas.microsoft.com/office/powerpoint/2010/main" val="688974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 will walk one more step. However, after three steps, I should expect the value of the voxel to be 3 but I will not get 3. I will get maybe 2 because there is another surface that is closer to the query point which means there is a surface that occludes the point I have start from. </a:t>
            </a:r>
          </a:p>
        </p:txBody>
      </p:sp>
      <p:sp>
        <p:nvSpPr>
          <p:cNvPr id="4" name="Slide Number Placeholder 3"/>
          <p:cNvSpPr>
            <a:spLocks noGrp="1"/>
          </p:cNvSpPr>
          <p:nvPr>
            <p:ph type="sldNum" sz="quarter" idx="10"/>
          </p:nvPr>
        </p:nvSpPr>
        <p:spPr/>
        <p:txBody>
          <a:bodyPr/>
          <a:lstStyle/>
          <a:p>
            <a:fld id="{37625FAB-936A-44E0-8525-18DD41E40A4C}" type="slidenum">
              <a:rPr lang="en-US" smtClean="0"/>
              <a:t>13</a:t>
            </a:fld>
            <a:endParaRPr lang="en-US"/>
          </a:p>
        </p:txBody>
      </p:sp>
    </p:spTree>
    <p:extLst>
      <p:ext uri="{BB962C8B-B14F-4D97-AF65-F5344CB8AC3E}">
        <p14:creationId xmlns:p14="http://schemas.microsoft.com/office/powerpoint/2010/main" val="31824150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Here is a sketch for the algorithm. For every voxel on the iso-surface, we wan to compute its AO factor. So, we first </a:t>
            </a:r>
            <a:r>
              <a:rPr lang="en-US" i="0" dirty="0" err="1"/>
              <a:t>intiailize</a:t>
            </a:r>
            <a:r>
              <a:rPr lang="en-US" i="0" dirty="0"/>
              <a:t> it with zero, compute the voxel normal, walk along the n steps. For every step, query the distance of the landing voxel d_{</a:t>
            </a:r>
            <a:r>
              <a:rPr lang="en-US" i="0" dirty="0" err="1"/>
              <a:t>i</a:t>
            </a:r>
            <a:r>
              <a:rPr lang="en-US" i="0" dirty="0"/>
              <a:t>}, if there is a big difference between d_{</a:t>
            </a:r>
            <a:r>
              <a:rPr lang="en-US" i="0" dirty="0" err="1"/>
              <a:t>i</a:t>
            </a:r>
            <a:r>
              <a:rPr lang="en-US" i="0" dirty="0"/>
              <a:t>} and the expect value of the distance which is the number of the step (since we walk one step at a time), then we increment the AO factor. We do this for all the voxels on the iso-surface. Next the iso-surface is converted to mesh to visualize it. Marching cubes is used for this purpose. Each mesh vertex can be color any local illumination models e.g., </a:t>
            </a:r>
            <a:r>
              <a:rPr lang="en-US" i="0" dirty="0" err="1"/>
              <a:t>Phong</a:t>
            </a:r>
            <a:r>
              <a:rPr lang="en-US" i="0" dirty="0"/>
              <a:t> model. Finally, we multiply the color by 1-AO factor </a:t>
            </a:r>
          </a:p>
        </p:txBody>
      </p:sp>
      <p:sp>
        <p:nvSpPr>
          <p:cNvPr id="4" name="Slide Number Placeholder 3"/>
          <p:cNvSpPr>
            <a:spLocks noGrp="1"/>
          </p:cNvSpPr>
          <p:nvPr>
            <p:ph type="sldNum" sz="quarter" idx="10"/>
          </p:nvPr>
        </p:nvSpPr>
        <p:spPr/>
        <p:txBody>
          <a:bodyPr/>
          <a:lstStyle/>
          <a:p>
            <a:fld id="{37625FAB-936A-44E0-8525-18DD41E40A4C}" type="slidenum">
              <a:rPr lang="en-US" smtClean="0"/>
              <a:t>14</a:t>
            </a:fld>
            <a:endParaRPr lang="en-US"/>
          </a:p>
        </p:txBody>
      </p:sp>
    </p:spTree>
    <p:extLst>
      <p:ext uri="{BB962C8B-B14F-4D97-AF65-F5344CB8AC3E}">
        <p14:creationId xmlns:p14="http://schemas.microsoft.com/office/powerpoint/2010/main" val="1283567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0" dirty="0"/>
          </a:p>
        </p:txBody>
      </p:sp>
      <p:sp>
        <p:nvSpPr>
          <p:cNvPr id="4" name="Slide Number Placeholder 3"/>
          <p:cNvSpPr>
            <a:spLocks noGrp="1"/>
          </p:cNvSpPr>
          <p:nvPr>
            <p:ph type="sldNum" sz="quarter" idx="10"/>
          </p:nvPr>
        </p:nvSpPr>
        <p:spPr/>
        <p:txBody>
          <a:bodyPr/>
          <a:lstStyle/>
          <a:p>
            <a:fld id="{37625FAB-936A-44E0-8525-18DD41E40A4C}" type="slidenum">
              <a:rPr lang="en-US" smtClean="0"/>
              <a:t>15</a:t>
            </a:fld>
            <a:endParaRPr lang="en-US"/>
          </a:p>
        </p:txBody>
      </p:sp>
    </p:spTree>
    <p:extLst>
      <p:ext uri="{BB962C8B-B14F-4D97-AF65-F5344CB8AC3E}">
        <p14:creationId xmlns:p14="http://schemas.microsoft.com/office/powerpoint/2010/main" val="2576225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Couple of things I am not sure about. First how to increment the AO factor. Maybe I should use (1/distance^2) since the impact of far away surface should be less than the impact of very close surface. </a:t>
            </a:r>
          </a:p>
          <a:p>
            <a:endParaRPr lang="en-US" i="0" dirty="0"/>
          </a:p>
        </p:txBody>
      </p:sp>
      <p:sp>
        <p:nvSpPr>
          <p:cNvPr id="4" name="Slide Number Placeholder 3"/>
          <p:cNvSpPr>
            <a:spLocks noGrp="1"/>
          </p:cNvSpPr>
          <p:nvPr>
            <p:ph type="sldNum" sz="quarter" idx="10"/>
          </p:nvPr>
        </p:nvSpPr>
        <p:spPr/>
        <p:txBody>
          <a:bodyPr/>
          <a:lstStyle/>
          <a:p>
            <a:fld id="{37625FAB-936A-44E0-8525-18DD41E40A4C}" type="slidenum">
              <a:rPr lang="en-US" smtClean="0"/>
              <a:t>16</a:t>
            </a:fld>
            <a:endParaRPr lang="en-US"/>
          </a:p>
        </p:txBody>
      </p:sp>
    </p:spTree>
    <p:extLst>
      <p:ext uri="{BB962C8B-B14F-4D97-AF65-F5344CB8AC3E}">
        <p14:creationId xmlns:p14="http://schemas.microsoft.com/office/powerpoint/2010/main" val="52884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Another technical issue is what if you step out of the narrow band but still you want to walk further. Like at this example, we should not stop because if walk further, we will hit the bunny ear and the AO factor of the this voxel will not be zero. Here we can employ coarser gird where the leaf node are much larger and thus has lower resolution approximation of the distance field. Doing this in this example, once I step out of the narrow-band, I can query the coarse grid and will get some value that is not very accurate but it is okay because I am already far away from the surface </a:t>
            </a:r>
          </a:p>
        </p:txBody>
      </p:sp>
      <p:sp>
        <p:nvSpPr>
          <p:cNvPr id="4" name="Slide Number Placeholder 3"/>
          <p:cNvSpPr>
            <a:spLocks noGrp="1"/>
          </p:cNvSpPr>
          <p:nvPr>
            <p:ph type="sldNum" sz="quarter" idx="10"/>
          </p:nvPr>
        </p:nvSpPr>
        <p:spPr/>
        <p:txBody>
          <a:bodyPr/>
          <a:lstStyle/>
          <a:p>
            <a:fld id="{37625FAB-936A-44E0-8525-18DD41E40A4C}" type="slidenum">
              <a:rPr lang="en-US" smtClean="0"/>
              <a:t>17</a:t>
            </a:fld>
            <a:endParaRPr lang="en-US"/>
          </a:p>
        </p:txBody>
      </p:sp>
    </p:spTree>
    <p:extLst>
      <p:ext uri="{BB962C8B-B14F-4D97-AF65-F5344CB8AC3E}">
        <p14:creationId xmlns:p14="http://schemas.microsoft.com/office/powerpoint/2010/main" val="1141975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We need to have couple of definitions in order to be able to state our problem definition. The first is what is the ambient occlusion and it is the amount of light that should not be arriving to a given point because it is being occluded by other objects in the scene. Notice that our definition does not have anything to do with the view direction or the light direction. Thus, we can compute it once offline and use it many times for real-time application. It gives stunning effects as you can see here. </a:t>
            </a:r>
          </a:p>
        </p:txBody>
      </p:sp>
      <p:sp>
        <p:nvSpPr>
          <p:cNvPr id="4" name="Slide Number Placeholder 3"/>
          <p:cNvSpPr>
            <a:spLocks noGrp="1"/>
          </p:cNvSpPr>
          <p:nvPr>
            <p:ph type="sldNum" sz="quarter" idx="10"/>
          </p:nvPr>
        </p:nvSpPr>
        <p:spPr/>
        <p:txBody>
          <a:bodyPr/>
          <a:lstStyle/>
          <a:p>
            <a:fld id="{37625FAB-936A-44E0-8525-18DD41E40A4C}" type="slidenum">
              <a:rPr lang="en-US" smtClean="0"/>
              <a:t>2</a:t>
            </a:fld>
            <a:endParaRPr lang="en-US"/>
          </a:p>
        </p:txBody>
      </p:sp>
    </p:spTree>
    <p:extLst>
      <p:ext uri="{BB962C8B-B14F-4D97-AF65-F5344CB8AC3E}">
        <p14:creationId xmlns:p14="http://schemas.microsoft.com/office/powerpoint/2010/main" val="1039876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Ambient occlusion is used to give the scenes more realism. It can be used with volume rendering also for the same reason. I have faced similar problem with diffuse illumination in the firs homework similar to the figure on the left and had to use some hack for every model in order to tune dune the lighting or the brightness. But ambient occlusion gives more efficient solution that works with any model or scene. </a:t>
            </a:r>
          </a:p>
        </p:txBody>
      </p:sp>
      <p:sp>
        <p:nvSpPr>
          <p:cNvPr id="4" name="Slide Number Placeholder 3"/>
          <p:cNvSpPr>
            <a:spLocks noGrp="1"/>
          </p:cNvSpPr>
          <p:nvPr>
            <p:ph type="sldNum" sz="quarter" idx="10"/>
          </p:nvPr>
        </p:nvSpPr>
        <p:spPr/>
        <p:txBody>
          <a:bodyPr/>
          <a:lstStyle/>
          <a:p>
            <a:fld id="{37625FAB-936A-44E0-8525-18DD41E40A4C}" type="slidenum">
              <a:rPr lang="en-US" smtClean="0"/>
              <a:t>3</a:t>
            </a:fld>
            <a:endParaRPr lang="en-US"/>
          </a:p>
        </p:txBody>
      </p:sp>
    </p:spTree>
    <p:extLst>
      <p:ext uri="{BB962C8B-B14F-4D97-AF65-F5344CB8AC3E}">
        <p14:creationId xmlns:p14="http://schemas.microsoft.com/office/powerpoint/2010/main" val="2064378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second definition is the iso-surface which is, for a volume data, is the surface that defines a constant-value function. Iso-surface visualization is used form when the user want to focus on a single value for the give function like here. The user maybe interested in viewing only the skull or the outer flesh without doing the whole volume rendering. </a:t>
            </a:r>
          </a:p>
        </p:txBody>
      </p:sp>
      <p:sp>
        <p:nvSpPr>
          <p:cNvPr id="4" name="Slide Number Placeholder 3"/>
          <p:cNvSpPr>
            <a:spLocks noGrp="1"/>
          </p:cNvSpPr>
          <p:nvPr>
            <p:ph type="sldNum" sz="quarter" idx="10"/>
          </p:nvPr>
        </p:nvSpPr>
        <p:spPr/>
        <p:txBody>
          <a:bodyPr/>
          <a:lstStyle/>
          <a:p>
            <a:fld id="{37625FAB-936A-44E0-8525-18DD41E40A4C}" type="slidenum">
              <a:rPr lang="en-US" smtClean="0"/>
              <a:t>4</a:t>
            </a:fld>
            <a:endParaRPr lang="en-US"/>
          </a:p>
        </p:txBody>
      </p:sp>
    </p:spTree>
    <p:extLst>
      <p:ext uri="{BB962C8B-B14F-4D97-AF65-F5344CB8AC3E}">
        <p14:creationId xmlns:p14="http://schemas.microsoft.com/office/powerpoint/2010/main" val="4095546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my project is about how to apply ambient occlusion to give iso-surface visualization more realism.  I am using here a new very simple technique to compute the ambient occlusion and it is based on a very efficient data-structure that is being used to represent the volume data as sparse grid implemented in </a:t>
            </a:r>
            <a:r>
              <a:rPr lang="en-US" i="0" dirty="0" err="1"/>
              <a:t>openvdb</a:t>
            </a:r>
            <a:r>
              <a:rPr lang="en-US" i="0" dirty="0"/>
              <a:t>. We will go over all of these terms  </a:t>
            </a:r>
          </a:p>
        </p:txBody>
      </p:sp>
      <p:sp>
        <p:nvSpPr>
          <p:cNvPr id="4" name="Slide Number Placeholder 3"/>
          <p:cNvSpPr>
            <a:spLocks noGrp="1"/>
          </p:cNvSpPr>
          <p:nvPr>
            <p:ph type="sldNum" sz="quarter" idx="10"/>
          </p:nvPr>
        </p:nvSpPr>
        <p:spPr/>
        <p:txBody>
          <a:bodyPr/>
          <a:lstStyle/>
          <a:p>
            <a:fld id="{37625FAB-936A-44E0-8525-18DD41E40A4C}" type="slidenum">
              <a:rPr lang="en-US" smtClean="0"/>
              <a:t>5</a:t>
            </a:fld>
            <a:endParaRPr lang="en-US"/>
          </a:p>
        </p:txBody>
      </p:sp>
    </p:spTree>
    <p:extLst>
      <p:ext uri="{BB962C8B-B14F-4D97-AF65-F5344CB8AC3E}">
        <p14:creationId xmlns:p14="http://schemas.microsoft.com/office/powerpoint/2010/main" val="3865749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One application that I think will benefit from this is for dynamic scene like these. So for these scenarios, you can separate the process into two steps; first do some computation to solve some physics equation about the how the smoke or fire in the next frame should look like (its shape), second do some computation to illuminate the given shape. For both the smoke and fire, they are represented on a gird as volume data (there is some volume inside the smoke). We are not going to worry about how the smoke or fire took their shapes i.e., the first step. All we care about is that they are volume data and we want to illuminate its surface. Since we found that ambient occlusion can give realist appearance, then we are going to use it. I have to mention that similar realist effects can be compute using ray-tracing but this could be expensive specially that you need to bounce the rays multiple time to get the realistic affect you want. </a:t>
            </a:r>
          </a:p>
        </p:txBody>
      </p:sp>
      <p:sp>
        <p:nvSpPr>
          <p:cNvPr id="4" name="Slide Number Placeholder 3"/>
          <p:cNvSpPr>
            <a:spLocks noGrp="1"/>
          </p:cNvSpPr>
          <p:nvPr>
            <p:ph type="sldNum" sz="quarter" idx="10"/>
          </p:nvPr>
        </p:nvSpPr>
        <p:spPr/>
        <p:txBody>
          <a:bodyPr/>
          <a:lstStyle/>
          <a:p>
            <a:fld id="{37625FAB-936A-44E0-8525-18DD41E40A4C}" type="slidenum">
              <a:rPr lang="en-US" smtClean="0"/>
              <a:t>6</a:t>
            </a:fld>
            <a:endParaRPr lang="en-US"/>
          </a:p>
        </p:txBody>
      </p:sp>
    </p:spTree>
    <p:extLst>
      <p:ext uri="{BB962C8B-B14F-4D97-AF65-F5344CB8AC3E}">
        <p14:creationId xmlns:p14="http://schemas.microsoft.com/office/powerpoint/2010/main" val="2282407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When you think about, we actually do not need a dense grid to represent our data. We only need “sparse grid” where we have voxels (little boxes) with the interesting data. The rest of the volume should be empty to save memory and computation. </a:t>
            </a:r>
          </a:p>
        </p:txBody>
      </p:sp>
      <p:sp>
        <p:nvSpPr>
          <p:cNvPr id="4" name="Slide Number Placeholder 3"/>
          <p:cNvSpPr>
            <a:spLocks noGrp="1"/>
          </p:cNvSpPr>
          <p:nvPr>
            <p:ph type="sldNum" sz="quarter" idx="10"/>
          </p:nvPr>
        </p:nvSpPr>
        <p:spPr/>
        <p:txBody>
          <a:bodyPr/>
          <a:lstStyle/>
          <a:p>
            <a:fld id="{37625FAB-936A-44E0-8525-18DD41E40A4C}" type="slidenum">
              <a:rPr lang="en-US" smtClean="0"/>
              <a:t>7</a:t>
            </a:fld>
            <a:endParaRPr lang="en-US"/>
          </a:p>
        </p:txBody>
      </p:sp>
    </p:spTree>
    <p:extLst>
      <p:ext uri="{BB962C8B-B14F-4D97-AF65-F5344CB8AC3E}">
        <p14:creationId xmlns:p14="http://schemas.microsoft.com/office/powerpoint/2010/main" val="2970001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sparse grid representation I am using is baked in </a:t>
            </a:r>
            <a:r>
              <a:rPr lang="en-US" i="0" dirty="0" err="1"/>
              <a:t>OpenVDB</a:t>
            </a:r>
            <a:r>
              <a:rPr lang="en-US" i="0" dirty="0"/>
              <a:t> library developed by DreamWorks. This library has been used in many animation movies to do their simulation work and for that it won the Academy Award in 2015. It is a hierarchy of nodes where you only store the valuable data at the leaf nodes. So, for this circle, I only want to represent the circle (I don’t care about the inside nor the outside volume) which represent the level-set of this circle equation. The leaf nodes are the red voxels where you store their data. For this case, the red voxel will store zero. The other nodes (the light and dark gray nodes) are just internal nodes that are there to facilitate the traversal of the tree. </a:t>
            </a:r>
          </a:p>
        </p:txBody>
      </p:sp>
      <p:sp>
        <p:nvSpPr>
          <p:cNvPr id="4" name="Slide Number Placeholder 3"/>
          <p:cNvSpPr>
            <a:spLocks noGrp="1"/>
          </p:cNvSpPr>
          <p:nvPr>
            <p:ph type="sldNum" sz="quarter" idx="10"/>
          </p:nvPr>
        </p:nvSpPr>
        <p:spPr/>
        <p:txBody>
          <a:bodyPr/>
          <a:lstStyle/>
          <a:p>
            <a:fld id="{37625FAB-936A-44E0-8525-18DD41E40A4C}" type="slidenum">
              <a:rPr lang="en-US" smtClean="0"/>
              <a:t>8</a:t>
            </a:fld>
            <a:endParaRPr lang="en-US"/>
          </a:p>
        </p:txBody>
      </p:sp>
    </p:spTree>
    <p:extLst>
      <p:ext uri="{BB962C8B-B14F-4D97-AF65-F5344CB8AC3E}">
        <p14:creationId xmlns:p14="http://schemas.microsoft.com/office/powerpoint/2010/main" val="3873230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now we can represent the iso-surface using grid of voxels. But often times, when we do the computation we need also the information from the neighboring cells. For example, in computing the gradient of scalar function using finite difference, you need to look for the left, right and up, down of the cell. This will lead us to not just represent the </a:t>
            </a:r>
            <a:r>
              <a:rPr lang="en-US" i="0" dirty="0" err="1"/>
              <a:t>the</a:t>
            </a:r>
            <a:r>
              <a:rPr lang="en-US" i="0" dirty="0"/>
              <a:t> iso-surface but also the a narrow-band around the iso-surface. Any voxel that happen to be inside be present inside this narrow band, we will store its value as well. For example, in this image, the red and blue represent sign distance; inside is –</a:t>
            </a:r>
            <a:r>
              <a:rPr lang="en-US" i="0" dirty="0" err="1"/>
              <a:t>ve</a:t>
            </a:r>
            <a:r>
              <a:rPr lang="en-US" i="0" dirty="0"/>
              <a:t> and outside is +</a:t>
            </a:r>
            <a:r>
              <a:rPr lang="en-US" i="0" dirty="0" err="1"/>
              <a:t>ve</a:t>
            </a:r>
            <a:r>
              <a:rPr lang="en-US" i="0" dirty="0"/>
              <a:t>. Every dark red/blue voxel store their value. Now, what you get is efficient representation of everything you can get from the a dense grid. This representation is very efficient for surface-tracking applications like the fire or smoke where the application is about tracking a moving surface. </a:t>
            </a:r>
          </a:p>
        </p:txBody>
      </p:sp>
      <p:sp>
        <p:nvSpPr>
          <p:cNvPr id="4" name="Slide Number Placeholder 3"/>
          <p:cNvSpPr>
            <a:spLocks noGrp="1"/>
          </p:cNvSpPr>
          <p:nvPr>
            <p:ph type="sldNum" sz="quarter" idx="10"/>
          </p:nvPr>
        </p:nvSpPr>
        <p:spPr/>
        <p:txBody>
          <a:bodyPr/>
          <a:lstStyle/>
          <a:p>
            <a:fld id="{37625FAB-936A-44E0-8525-18DD41E40A4C}" type="slidenum">
              <a:rPr lang="en-US" smtClean="0"/>
              <a:t>9</a:t>
            </a:fld>
            <a:endParaRPr lang="en-US"/>
          </a:p>
        </p:txBody>
      </p:sp>
    </p:spTree>
    <p:extLst>
      <p:ext uri="{BB962C8B-B14F-4D97-AF65-F5344CB8AC3E}">
        <p14:creationId xmlns:p14="http://schemas.microsoft.com/office/powerpoint/2010/main" val="2497213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3165038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620159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188663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6E839C-B40E-4402-AADE-25A97960D35E}"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444452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A6E839C-B40E-4402-AADE-25A97960D35E}"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4169199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6E839C-B40E-4402-AADE-25A97960D35E}"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17216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6E839C-B40E-4402-AADE-25A97960D35E}" type="datetimeFigureOut">
              <a:rPr lang="en-US" smtClean="0"/>
              <a:t>3/6/2019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184425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6E839C-B40E-4402-AADE-25A97960D35E}" type="datetimeFigureOut">
              <a:rPr lang="en-US" smtClean="0"/>
              <a:t>3/6/2019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511271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6E839C-B40E-4402-AADE-25A97960D35E}" type="datetimeFigureOut">
              <a:rPr lang="en-US" smtClean="0"/>
              <a:t>3/6/2019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1961051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A6E839C-B40E-4402-AADE-25A97960D35E}"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351262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A6E839C-B40E-4402-AADE-25A97960D35E}"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50A79F-5DA6-4209-B820-3651B6DE040D}" type="slidenum">
              <a:rPr lang="en-US" smtClean="0"/>
              <a:t>‹#›</a:t>
            </a:fld>
            <a:endParaRPr lang="en-US"/>
          </a:p>
        </p:txBody>
      </p:sp>
    </p:spTree>
    <p:extLst>
      <p:ext uri="{BB962C8B-B14F-4D97-AF65-F5344CB8AC3E}">
        <p14:creationId xmlns:p14="http://schemas.microsoft.com/office/powerpoint/2010/main" val="2231043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6E839C-B40E-4402-AADE-25A97960D35E}" type="datetimeFigureOut">
              <a:rPr lang="en-US" smtClean="0"/>
              <a:t>3/6/2019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50A79F-5DA6-4209-B820-3651B6DE040D}" type="slidenum">
              <a:rPr lang="en-US" smtClean="0"/>
              <a:t>‹#›</a:t>
            </a:fld>
            <a:endParaRPr lang="en-US"/>
          </a:p>
        </p:txBody>
      </p:sp>
    </p:spTree>
    <p:extLst>
      <p:ext uri="{BB962C8B-B14F-4D97-AF65-F5344CB8AC3E}">
        <p14:creationId xmlns:p14="http://schemas.microsoft.com/office/powerpoint/2010/main" val="385453052"/>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hyperlink" Target="https://www.pluralsight.com/blog/film-games/understanding-ambient-occlusion" TargetMode="External"/><Relationship Id="rId7"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hyperlink" Target="https://www.geforce.com/whats-new/guides/ambient-occlusion#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black sign with white text&#10;&#10;Description generated with high confidenc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6668" y="5932872"/>
            <a:ext cx="2869680" cy="722708"/>
          </a:xfrm>
          <a:prstGeom prst="rect">
            <a:avLst/>
          </a:prstGeom>
        </p:spPr>
      </p:pic>
      <p:sp>
        <p:nvSpPr>
          <p:cNvPr id="18" name="TextBox 17"/>
          <p:cNvSpPr txBox="1"/>
          <p:nvPr/>
        </p:nvSpPr>
        <p:spPr>
          <a:xfrm>
            <a:off x="125652" y="834040"/>
            <a:ext cx="11940696" cy="1015663"/>
          </a:xfrm>
          <a:prstGeom prst="rect">
            <a:avLst/>
          </a:prstGeom>
          <a:noFill/>
        </p:spPr>
        <p:txBody>
          <a:bodyPr wrap="square" rtlCol="0">
            <a:spAutoFit/>
          </a:bodyPr>
          <a:lstStyle/>
          <a:p>
            <a:pPr algn="ctr"/>
            <a:r>
              <a:rPr lang="en-US" sz="6000" b="1" dirty="0">
                <a:latin typeface="Arial" panose="020B0604020202020204" pitchFamily="34" charset="0"/>
                <a:cs typeface="Arial" panose="020B0604020202020204" pitchFamily="34" charset="0"/>
              </a:rPr>
              <a:t>Iso-surface Ambien Occlusion </a:t>
            </a:r>
          </a:p>
        </p:txBody>
      </p:sp>
      <p:sp>
        <p:nvSpPr>
          <p:cNvPr id="19" name="TextBox 18"/>
          <p:cNvSpPr txBox="1"/>
          <p:nvPr/>
        </p:nvSpPr>
        <p:spPr>
          <a:xfrm>
            <a:off x="204787" y="3490554"/>
            <a:ext cx="11782426" cy="543739"/>
          </a:xfrm>
          <a:prstGeom prst="rect">
            <a:avLst/>
          </a:prstGeom>
          <a:noFill/>
        </p:spPr>
        <p:txBody>
          <a:bodyPr wrap="square" rtlCol="0">
            <a:spAutoFit/>
          </a:bodyPr>
          <a:lstStyle/>
          <a:p>
            <a:pPr algn="ctr"/>
            <a:r>
              <a:rPr lang="en-US" sz="4400" b="1" i="1" baseline="-25000" dirty="0">
                <a:solidFill>
                  <a:schemeClr val="tx1">
                    <a:lumMod val="50000"/>
                  </a:schemeClr>
                </a:solidFill>
                <a:latin typeface="Arial" panose="020B0604020202020204" pitchFamily="34" charset="0"/>
                <a:cs typeface="Arial" panose="020B0604020202020204" pitchFamily="34" charset="0"/>
              </a:rPr>
              <a:t>Final Projection - ESC 277 (Winter 2019)</a:t>
            </a:r>
          </a:p>
        </p:txBody>
      </p:sp>
      <p:sp>
        <p:nvSpPr>
          <p:cNvPr id="24" name="TextBox 23"/>
          <p:cNvSpPr txBox="1"/>
          <p:nvPr/>
        </p:nvSpPr>
        <p:spPr>
          <a:xfrm>
            <a:off x="541780" y="5671262"/>
            <a:ext cx="3105150" cy="913070"/>
          </a:xfrm>
          <a:prstGeom prst="rect">
            <a:avLst/>
          </a:prstGeom>
          <a:noFill/>
        </p:spPr>
        <p:txBody>
          <a:bodyPr wrap="square" rtlCol="0">
            <a:spAutoFit/>
          </a:bodyPr>
          <a:lstStyle/>
          <a:p>
            <a:r>
              <a:rPr lang="en-US" sz="3200" i="1" baseline="30000" dirty="0">
                <a:latin typeface="SansSerif" panose="00000400000000000000" pitchFamily="2" charset="2"/>
              </a:rPr>
              <a:t>By: Ahmed Mahmoud</a:t>
            </a:r>
          </a:p>
          <a:p>
            <a:r>
              <a:rPr lang="en-US" sz="3200" i="1" baseline="30000">
                <a:latin typeface="SansSerif" panose="00000400000000000000" pitchFamily="2" charset="2"/>
              </a:rPr>
              <a:t>	</a:t>
            </a:r>
            <a:endParaRPr lang="en-US" sz="3200" i="1" dirty="0"/>
          </a:p>
        </p:txBody>
      </p:sp>
    </p:spTree>
    <p:extLst>
      <p:ext uri="{BB962C8B-B14F-4D97-AF65-F5344CB8AC3E}">
        <p14:creationId xmlns:p14="http://schemas.microsoft.com/office/powerpoint/2010/main" val="1188045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0481098"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1"/>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55845" y="4043224"/>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199FCE1-4486-4543-9C37-0F4AB6F718C0}"/>
              </a:ext>
            </a:extLst>
          </p:cNvPr>
          <p:cNvSpPr txBox="1"/>
          <p:nvPr/>
        </p:nvSpPr>
        <p:spPr>
          <a:xfrm>
            <a:off x="7781702" y="3874227"/>
            <a:ext cx="2638648" cy="369332"/>
          </a:xfrm>
          <a:prstGeom prst="rect">
            <a:avLst/>
          </a:prstGeom>
          <a:noFill/>
        </p:spPr>
        <p:txBody>
          <a:bodyPr wrap="square" rtlCol="0">
            <a:spAutoFit/>
          </a:bodyPr>
          <a:lstStyle/>
          <a:p>
            <a:r>
              <a:rPr lang="en-US" b="1" dirty="0">
                <a:solidFill>
                  <a:srgbClr val="92D050"/>
                </a:solidFill>
              </a:rPr>
              <a:t>Normal = Gradient </a:t>
            </a:r>
          </a:p>
        </p:txBody>
      </p:sp>
      <p:sp>
        <p:nvSpPr>
          <p:cNvPr id="17" name="TextBox 16">
            <a:extLst>
              <a:ext uri="{FF2B5EF4-FFF2-40B4-BE49-F238E27FC236}">
                <a16:creationId xmlns:a16="http://schemas.microsoft.com/office/drawing/2014/main" id="{022F5991-8503-4976-95F0-806D7E5688D2}"/>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1) compute normal for every voxel “crosses” the iso-surface</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8185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741003"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1</a:t>
            </a:r>
          </a:p>
          <a:p>
            <a:r>
              <a:rPr lang="en-US" b="1" dirty="0">
                <a:solidFill>
                  <a:srgbClr val="92D050"/>
                </a:solidFill>
              </a:rPr>
              <a:t>Query = 1</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2) Walk one step along the normal and query the voxel value </a:t>
            </a:r>
            <a:endParaRPr lang="en-US" sz="3200" dirty="0">
              <a:latin typeface="Arial" panose="020B0604020202020204" pitchFamily="34" charset="0"/>
              <a:cs typeface="Arial" panose="020B0604020202020204" pitchFamily="34" charset="0"/>
            </a:endParaRPr>
          </a:p>
        </p:txBody>
      </p:sp>
      <p:sp>
        <p:nvSpPr>
          <p:cNvPr id="27" name="Multiplication Sign 26">
            <a:extLst>
              <a:ext uri="{FF2B5EF4-FFF2-40B4-BE49-F238E27FC236}">
                <a16:creationId xmlns:a16="http://schemas.microsoft.com/office/drawing/2014/main" id="{7F6DD036-391B-48A6-81C6-F5072C157DDA}"/>
              </a:ext>
            </a:extLst>
          </p:cNvPr>
          <p:cNvSpPr/>
          <p:nvPr/>
        </p:nvSpPr>
        <p:spPr>
          <a:xfrm>
            <a:off x="7179626" y="3859777"/>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70123" y="4052749"/>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324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632849"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60597" y="4047988"/>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2</a:t>
            </a:r>
          </a:p>
          <a:p>
            <a:r>
              <a:rPr lang="en-US" b="1" dirty="0">
                <a:solidFill>
                  <a:srgbClr val="92D050"/>
                </a:solidFill>
              </a:rPr>
              <a:t>Query = 2</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461665"/>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3) Keep repeating 2 until Query != Actual </a:t>
            </a:r>
            <a:endParaRPr lang="en-US" sz="3200" dirty="0">
              <a:latin typeface="Arial" panose="020B0604020202020204" pitchFamily="34" charset="0"/>
              <a:cs typeface="Arial" panose="020B0604020202020204" pitchFamily="34" charset="0"/>
            </a:endParaRPr>
          </a:p>
        </p:txBody>
      </p:sp>
      <p:sp>
        <p:nvSpPr>
          <p:cNvPr id="15" name="Multiplication Sign 14">
            <a:extLst>
              <a:ext uri="{FF2B5EF4-FFF2-40B4-BE49-F238E27FC236}">
                <a16:creationId xmlns:a16="http://schemas.microsoft.com/office/drawing/2014/main" id="{2C830480-D647-44A3-B117-003E78CAF6D4}"/>
              </a:ext>
            </a:extLst>
          </p:cNvPr>
          <p:cNvSpPr/>
          <p:nvPr/>
        </p:nvSpPr>
        <p:spPr>
          <a:xfrm>
            <a:off x="6975523" y="3671684"/>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CF0A7686-CE2D-4EEA-ACAD-5D9DBDB5B220}"/>
              </a:ext>
            </a:extLst>
          </p:cNvPr>
          <p:cNvCxnSpPr>
            <a:cxnSpLocks/>
          </p:cNvCxnSpPr>
          <p:nvPr/>
        </p:nvCxnSpPr>
        <p:spPr>
          <a:xfrm flipH="1" flipV="1">
            <a:off x="7163644" y="3864240"/>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5224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9682010"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Intuition </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161724" y="1082933"/>
            <a:ext cx="2388960" cy="2391791"/>
          </a:xfrm>
          <a:prstGeom prst="rect">
            <a:avLst/>
          </a:prstGeom>
        </p:spPr>
      </p:pic>
      <p:pic>
        <p:nvPicPr>
          <p:cNvPr id="11" name="Picture 10">
            <a:extLst>
              <a:ext uri="{FF2B5EF4-FFF2-40B4-BE49-F238E27FC236}">
                <a16:creationId xmlns:a16="http://schemas.microsoft.com/office/drawing/2014/main" id="{5433DC69-4F3E-4C01-B8B0-32FED16F0863}"/>
              </a:ext>
            </a:extLst>
          </p:cNvPr>
          <p:cNvPicPr>
            <a:picLocks noChangeAspect="1"/>
          </p:cNvPicPr>
          <p:nvPr/>
        </p:nvPicPr>
        <p:blipFill rotWithShape="1">
          <a:blip r:embed="rId3"/>
          <a:srcRect l="27209" t="36852" r="31400" b="43400"/>
          <a:stretch/>
        </p:blipFill>
        <p:spPr>
          <a:xfrm>
            <a:off x="3135306" y="1532064"/>
            <a:ext cx="8739726" cy="4174863"/>
          </a:xfrm>
          <a:prstGeom prst="rect">
            <a:avLst/>
          </a:prstGeom>
        </p:spPr>
      </p:pic>
      <p:sp>
        <p:nvSpPr>
          <p:cNvPr id="3" name="Rectangle 2">
            <a:extLst>
              <a:ext uri="{FF2B5EF4-FFF2-40B4-BE49-F238E27FC236}">
                <a16:creationId xmlns:a16="http://schemas.microsoft.com/office/drawing/2014/main" id="{D7C1992F-BCC6-4825-824B-EE7F14768989}"/>
              </a:ext>
            </a:extLst>
          </p:cNvPr>
          <p:cNvSpPr/>
          <p:nvPr/>
        </p:nvSpPr>
        <p:spPr>
          <a:xfrm>
            <a:off x="847725" y="1913930"/>
            <a:ext cx="942975" cy="56257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C073E6-094F-49D3-9D04-83921FA2AF5E}"/>
              </a:ext>
            </a:extLst>
          </p:cNvPr>
          <p:cNvSpPr/>
          <p:nvPr/>
        </p:nvSpPr>
        <p:spPr>
          <a:xfrm>
            <a:off x="3135306" y="1532063"/>
            <a:ext cx="8739726" cy="417486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B0A66F3-05B7-40EB-AA63-0D3C4A8460B0}"/>
              </a:ext>
            </a:extLst>
          </p:cNvPr>
          <p:cNvCxnSpPr>
            <a:cxnSpLocks/>
          </p:cNvCxnSpPr>
          <p:nvPr/>
        </p:nvCxnSpPr>
        <p:spPr>
          <a:xfrm flipV="1">
            <a:off x="847725" y="1532063"/>
            <a:ext cx="2287581" cy="3818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6DB62B6-6353-479E-9ADD-1076C7245BAD}"/>
              </a:ext>
            </a:extLst>
          </p:cNvPr>
          <p:cNvCxnSpPr>
            <a:cxnSpLocks/>
          </p:cNvCxnSpPr>
          <p:nvPr/>
        </p:nvCxnSpPr>
        <p:spPr>
          <a:xfrm>
            <a:off x="847725" y="2476500"/>
            <a:ext cx="2287581" cy="32304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8294AB0-9A1C-46E7-B599-40B8E7019B20}"/>
              </a:ext>
            </a:extLst>
          </p:cNvPr>
          <p:cNvCxnSpPr>
            <a:cxnSpLocks/>
          </p:cNvCxnSpPr>
          <p:nvPr/>
        </p:nvCxnSpPr>
        <p:spPr>
          <a:xfrm flipH="1" flipV="1">
            <a:off x="7351072" y="4043223"/>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776152-4C81-4C0A-B0DC-0544236F05E3}"/>
              </a:ext>
            </a:extLst>
          </p:cNvPr>
          <p:cNvSpPr txBox="1"/>
          <p:nvPr/>
        </p:nvSpPr>
        <p:spPr>
          <a:xfrm>
            <a:off x="7867427" y="3513961"/>
            <a:ext cx="1491304" cy="646331"/>
          </a:xfrm>
          <a:prstGeom prst="rect">
            <a:avLst/>
          </a:prstGeom>
          <a:noFill/>
        </p:spPr>
        <p:txBody>
          <a:bodyPr wrap="square" rtlCol="0">
            <a:spAutoFit/>
          </a:bodyPr>
          <a:lstStyle/>
          <a:p>
            <a:r>
              <a:rPr lang="en-US" b="1" dirty="0">
                <a:solidFill>
                  <a:srgbClr val="92D050"/>
                </a:solidFill>
              </a:rPr>
              <a:t>Actual = 3</a:t>
            </a:r>
          </a:p>
          <a:p>
            <a:r>
              <a:rPr lang="en-US" b="1" dirty="0">
                <a:solidFill>
                  <a:srgbClr val="92D050"/>
                </a:solidFill>
              </a:rPr>
              <a:t>Query </a:t>
            </a:r>
            <a:r>
              <a:rPr lang="en-US" b="1" dirty="0">
                <a:solidFill>
                  <a:srgbClr val="FF99FF"/>
                </a:solidFill>
              </a:rPr>
              <a:t>!=</a:t>
            </a:r>
            <a:r>
              <a:rPr lang="en-US" b="1" dirty="0">
                <a:solidFill>
                  <a:srgbClr val="92D050"/>
                </a:solidFill>
              </a:rPr>
              <a:t> 3</a:t>
            </a:r>
          </a:p>
        </p:txBody>
      </p:sp>
      <p:sp>
        <p:nvSpPr>
          <p:cNvPr id="26" name="TextBox 25">
            <a:extLst>
              <a:ext uri="{FF2B5EF4-FFF2-40B4-BE49-F238E27FC236}">
                <a16:creationId xmlns:a16="http://schemas.microsoft.com/office/drawing/2014/main" id="{A453B232-3BF2-4613-BE43-E0A5B395E118}"/>
              </a:ext>
            </a:extLst>
          </p:cNvPr>
          <p:cNvSpPr txBox="1"/>
          <p:nvPr/>
        </p:nvSpPr>
        <p:spPr>
          <a:xfrm>
            <a:off x="1709198" y="6038661"/>
            <a:ext cx="10959051" cy="830997"/>
          </a:xfrm>
          <a:prstGeom prst="rect">
            <a:avLst/>
          </a:prstGeom>
          <a:noFill/>
        </p:spPr>
        <p:txBody>
          <a:bodyPr wrap="square" rtlCol="0">
            <a:spAutoFit/>
          </a:bodyPr>
          <a:lstStyle/>
          <a:p>
            <a:pPr marL="465138" indent="-465138"/>
            <a:r>
              <a:rPr lang="en-US" sz="2400" dirty="0">
                <a:latin typeface="Arial" panose="020B0604020202020204" pitchFamily="34" charset="0"/>
                <a:cs typeface="Arial" panose="020B0604020202020204" pitchFamily="34" charset="0"/>
              </a:rPr>
              <a:t>4) If Actual != Query, then increase the Ambient Occlusion factor the starting point by one</a:t>
            </a:r>
            <a:endParaRPr lang="en-US" sz="3200" dirty="0">
              <a:latin typeface="Arial" panose="020B0604020202020204" pitchFamily="34" charset="0"/>
              <a:cs typeface="Arial" panose="020B0604020202020204" pitchFamily="34" charset="0"/>
            </a:endParaRPr>
          </a:p>
        </p:txBody>
      </p:sp>
      <p:sp>
        <p:nvSpPr>
          <p:cNvPr id="15" name="Multiplication Sign 14">
            <a:extLst>
              <a:ext uri="{FF2B5EF4-FFF2-40B4-BE49-F238E27FC236}">
                <a16:creationId xmlns:a16="http://schemas.microsoft.com/office/drawing/2014/main" id="{2C830480-D647-44A3-B117-003E78CAF6D4}"/>
              </a:ext>
            </a:extLst>
          </p:cNvPr>
          <p:cNvSpPr/>
          <p:nvPr/>
        </p:nvSpPr>
        <p:spPr>
          <a:xfrm>
            <a:off x="6760294" y="3468554"/>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CF0A7686-CE2D-4EEA-ACAD-5D9DBDB5B220}"/>
              </a:ext>
            </a:extLst>
          </p:cNvPr>
          <p:cNvCxnSpPr>
            <a:cxnSpLocks/>
          </p:cNvCxnSpPr>
          <p:nvPr/>
        </p:nvCxnSpPr>
        <p:spPr>
          <a:xfrm flipH="1" flipV="1">
            <a:off x="7154119" y="3859475"/>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E198DFA-2755-4DFB-8333-138B5B433E59}"/>
              </a:ext>
            </a:extLst>
          </p:cNvPr>
          <p:cNvCxnSpPr>
            <a:cxnSpLocks/>
          </p:cNvCxnSpPr>
          <p:nvPr/>
        </p:nvCxnSpPr>
        <p:spPr>
          <a:xfrm flipH="1" flipV="1">
            <a:off x="6949319" y="3664202"/>
            <a:ext cx="216310" cy="202797"/>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3A0117E-EC81-45C6-A896-C0C1DF7278A0}"/>
              </a:ext>
            </a:extLst>
          </p:cNvPr>
          <p:cNvCxnSpPr>
            <a:cxnSpLocks/>
          </p:cNvCxnSpPr>
          <p:nvPr/>
        </p:nvCxnSpPr>
        <p:spPr>
          <a:xfrm flipH="1">
            <a:off x="6541715" y="3630861"/>
            <a:ext cx="380504" cy="259569"/>
          </a:xfrm>
          <a:prstGeom prst="line">
            <a:avLst/>
          </a:prstGeom>
          <a:ln w="9525" cap="flat" cmpd="sng" algn="ctr">
            <a:solidFill>
              <a:schemeClr val="accent4">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50523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Ambient Occlusion </a:t>
            </a:r>
            <a:r>
              <a:rPr lang="en-US" sz="5400" b="1" dirty="0" err="1">
                <a:solidFill>
                  <a:srgbClr val="92D050"/>
                </a:solidFill>
                <a:latin typeface="Arial" panose="020B0604020202020204" pitchFamily="34" charset="0"/>
                <a:cs typeface="Arial" panose="020B0604020202020204" pitchFamily="34" charset="0"/>
              </a:rPr>
              <a:t>Algo</a:t>
            </a:r>
            <a:r>
              <a:rPr lang="en-US" sz="5400" b="1" dirty="0">
                <a:solidFill>
                  <a:srgbClr val="92D050"/>
                </a:solidFill>
                <a:latin typeface="Arial" panose="020B0604020202020204" pitchFamily="34" charset="0"/>
                <a:cs typeface="Arial" panose="020B0604020202020204" pitchFamily="34" charset="0"/>
              </a:rPr>
              <a:t> Sketch  </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6709529"/>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2) Walk along the normal </a:t>
            </a:r>
            <a:r>
              <a:rPr lang="en-US" sz="2200" b="1" i="1" dirty="0">
                <a:latin typeface="Arial" panose="020B0604020202020204" pitchFamily="34" charset="0"/>
                <a:cs typeface="Arial" panose="020B0604020202020204" pitchFamily="34" charset="0"/>
              </a:rPr>
              <a:t>n</a:t>
            </a:r>
            <a:r>
              <a:rPr lang="en-US" sz="2200" dirty="0">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461963" indent="49213"/>
            <a:r>
              <a:rPr lang="en-US" sz="24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Convert the voxel into mesh e.g., using marching cubes </a:t>
            </a:r>
          </a:p>
          <a:p>
            <a:pPr marL="855663"/>
            <a:endParaRPr lang="en-US" dirty="0">
              <a:latin typeface="Arial" panose="020B0604020202020204" pitchFamily="34" charset="0"/>
              <a:cs typeface="Arial" panose="020B0604020202020204" pitchFamily="34" charset="0"/>
            </a:endParaRPr>
          </a:p>
          <a:p>
            <a:pPr marL="747713" indent="-285750"/>
            <a:r>
              <a:rPr lang="en-US" sz="2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 Color mesh vertices using </a:t>
            </a:r>
            <a:r>
              <a:rPr lang="en-US" sz="2200" dirty="0" err="1">
                <a:latin typeface="Arial" panose="020B0604020202020204" pitchFamily="34" charset="0"/>
                <a:cs typeface="Arial" panose="020B0604020202020204" pitchFamily="34" charset="0"/>
              </a:rPr>
              <a:t>Phong</a:t>
            </a:r>
            <a:r>
              <a:rPr lang="en-US" sz="2200" dirty="0">
                <a:latin typeface="Arial" panose="020B0604020202020204" pitchFamily="34" charset="0"/>
                <a:cs typeface="Arial" panose="020B0604020202020204" pitchFamily="34" charset="0"/>
              </a:rPr>
              <a:t> Model and multiply the color by (1- Ambient Occlusion factor) of the voxel containing the mesh vertex </a:t>
            </a: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090805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DCF2FE8-6575-4223-BCEA-6E838E6DFB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416" y="-685800"/>
            <a:ext cx="16192287" cy="8265575"/>
          </a:xfrm>
          <a:prstGeom prst="rect">
            <a:avLst/>
          </a:prstGeom>
        </p:spPr>
      </p:pic>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Acknowledgment:   </a:t>
            </a:r>
          </a:p>
        </p:txBody>
      </p:sp>
      <p:sp>
        <p:nvSpPr>
          <p:cNvPr id="18" name="TextBox 17">
            <a:extLst>
              <a:ext uri="{FF2B5EF4-FFF2-40B4-BE49-F238E27FC236}">
                <a16:creationId xmlns:a16="http://schemas.microsoft.com/office/drawing/2014/main" id="{A5A2A322-51D7-4304-AB4B-D70CE1550A3A}"/>
              </a:ext>
            </a:extLst>
          </p:cNvPr>
          <p:cNvSpPr txBox="1"/>
          <p:nvPr/>
        </p:nvSpPr>
        <p:spPr>
          <a:xfrm>
            <a:off x="424326" y="1282988"/>
            <a:ext cx="11943426" cy="1261884"/>
          </a:xfrm>
          <a:prstGeom prst="rect">
            <a:avLst/>
          </a:prstGeom>
          <a:noFill/>
        </p:spPr>
        <p:txBody>
          <a:bodyPr wrap="square" rtlCol="0">
            <a:spAutoFit/>
          </a:bodyPr>
          <a:lstStyle/>
          <a:p>
            <a:pPr marL="465138" indent="-465138"/>
            <a:r>
              <a:rPr lang="en-US" sz="3200" dirty="0">
                <a:latin typeface="Arial" panose="020B0604020202020204" pitchFamily="34" charset="0"/>
                <a:cs typeface="Arial" panose="020B0604020202020204" pitchFamily="34" charset="0"/>
              </a:rPr>
              <a:t>Original idea is from </a:t>
            </a:r>
            <a:r>
              <a:rPr lang="en-US" sz="3200" dirty="0" err="1">
                <a:latin typeface="Arial" panose="020B0604020202020204" pitchFamily="34" charset="0"/>
                <a:cs typeface="Arial" panose="020B0604020202020204" pitchFamily="34" charset="0"/>
              </a:rPr>
              <a:t>Serban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Porumbescu</a:t>
            </a:r>
            <a:r>
              <a:rPr lang="en-US" sz="3200" dirty="0">
                <a:latin typeface="Arial" panose="020B0604020202020204" pitchFamily="34" charset="0"/>
                <a:cs typeface="Arial" panose="020B0604020202020204" pitchFamily="34" charset="0"/>
              </a:rPr>
              <a:t>; postdoc in our lab     </a:t>
            </a:r>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35008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Extra Slides</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6709529"/>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2) Walk along the normal </a:t>
            </a:r>
            <a:r>
              <a:rPr lang="en-US" sz="2200" b="1" i="1" dirty="0">
                <a:latin typeface="Arial" panose="020B0604020202020204" pitchFamily="34" charset="0"/>
                <a:cs typeface="Arial" panose="020B0604020202020204" pitchFamily="34" charset="0"/>
              </a:rPr>
              <a:t>n</a:t>
            </a:r>
            <a:r>
              <a:rPr lang="en-US" sz="2200" dirty="0">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a:t>
            </a:r>
            <a:r>
              <a:rPr lang="en-US" sz="2200" dirty="0">
                <a:solidFill>
                  <a:srgbClr val="FFFF00"/>
                </a:solidFill>
                <a:latin typeface="Arial" panose="020B0604020202020204" pitchFamily="34" charset="0"/>
                <a:cs typeface="Arial" panose="020B0604020202020204" pitchFamily="34" charset="0"/>
                <a:sym typeface="Wingdings" panose="05000000000000000000" pitchFamily="2" charset="2"/>
              </a:rPr>
              <a:t>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461963" indent="49213"/>
            <a:r>
              <a:rPr lang="en-US" sz="24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Convert the voxel into mesh e.g., using marching cubes </a:t>
            </a:r>
          </a:p>
          <a:p>
            <a:pPr marL="855663"/>
            <a:endParaRPr lang="en-US" dirty="0">
              <a:latin typeface="Arial" panose="020B0604020202020204" pitchFamily="34" charset="0"/>
              <a:cs typeface="Arial" panose="020B0604020202020204" pitchFamily="34" charset="0"/>
            </a:endParaRPr>
          </a:p>
          <a:p>
            <a:pPr marL="747713" indent="-285750"/>
            <a:r>
              <a:rPr lang="en-US" sz="2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 Color mesh vertices using </a:t>
            </a:r>
            <a:r>
              <a:rPr lang="en-US" sz="2200" dirty="0" err="1">
                <a:latin typeface="Arial" panose="020B0604020202020204" pitchFamily="34" charset="0"/>
                <a:cs typeface="Arial" panose="020B0604020202020204" pitchFamily="34" charset="0"/>
              </a:rPr>
              <a:t>Phong</a:t>
            </a:r>
            <a:r>
              <a:rPr lang="en-US" sz="2200" dirty="0">
                <a:latin typeface="Arial" panose="020B0604020202020204" pitchFamily="34" charset="0"/>
                <a:cs typeface="Arial" panose="020B0604020202020204" pitchFamily="34" charset="0"/>
              </a:rPr>
              <a:t> Model and multiply the color by (1- Ambient Occlusion factor) of the voxel containing the mesh vertex </a:t>
            </a: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sp>
        <p:nvSpPr>
          <p:cNvPr id="4" name="TextBox 3">
            <a:extLst>
              <a:ext uri="{FF2B5EF4-FFF2-40B4-BE49-F238E27FC236}">
                <a16:creationId xmlns:a16="http://schemas.microsoft.com/office/drawing/2014/main" id="{46C3C292-74AF-4FCC-9A03-47767DF217A8}"/>
              </a:ext>
            </a:extLst>
          </p:cNvPr>
          <p:cNvSpPr txBox="1"/>
          <p:nvPr/>
        </p:nvSpPr>
        <p:spPr>
          <a:xfrm>
            <a:off x="9770496" y="3955383"/>
            <a:ext cx="2212259" cy="923330"/>
          </a:xfrm>
          <a:prstGeom prst="rect">
            <a:avLst/>
          </a:prstGeom>
          <a:noFill/>
        </p:spPr>
        <p:txBody>
          <a:bodyPr wrap="square" rtlCol="0">
            <a:spAutoFit/>
          </a:bodyPr>
          <a:lstStyle/>
          <a:p>
            <a:r>
              <a:rPr lang="en-US" dirty="0"/>
              <a:t>maybe need to incorporate (1/distance^2)</a:t>
            </a:r>
          </a:p>
        </p:txBody>
      </p:sp>
      <p:cxnSp>
        <p:nvCxnSpPr>
          <p:cNvPr id="7" name="Straight Arrow Connector 6">
            <a:extLst>
              <a:ext uri="{FF2B5EF4-FFF2-40B4-BE49-F238E27FC236}">
                <a16:creationId xmlns:a16="http://schemas.microsoft.com/office/drawing/2014/main" id="{A7FCC853-3058-40BD-BF44-2673C1921B7B}"/>
              </a:ext>
            </a:extLst>
          </p:cNvPr>
          <p:cNvCxnSpPr>
            <a:cxnSpLocks/>
            <a:stCxn id="4" idx="1"/>
          </p:cNvCxnSpPr>
          <p:nvPr/>
        </p:nvCxnSpPr>
        <p:spPr>
          <a:xfrm flipH="1">
            <a:off x="7964129" y="4417048"/>
            <a:ext cx="1806367" cy="20411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706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1159613"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11353494"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Extra Slides</a:t>
            </a:r>
          </a:p>
        </p:txBody>
      </p:sp>
      <p:sp>
        <p:nvSpPr>
          <p:cNvPr id="18" name="TextBox 17">
            <a:extLst>
              <a:ext uri="{FF2B5EF4-FFF2-40B4-BE49-F238E27FC236}">
                <a16:creationId xmlns:a16="http://schemas.microsoft.com/office/drawing/2014/main" id="{A5A2A322-51D7-4304-AB4B-D70CE1550A3A}"/>
              </a:ext>
            </a:extLst>
          </p:cNvPr>
          <p:cNvSpPr txBox="1"/>
          <p:nvPr/>
        </p:nvSpPr>
        <p:spPr>
          <a:xfrm>
            <a:off x="386226" y="1041635"/>
            <a:ext cx="11943426" cy="5216813"/>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Summary:</a:t>
            </a:r>
          </a:p>
          <a:p>
            <a:pPr marL="465138" indent="-465138"/>
            <a:r>
              <a:rPr lang="en-US" sz="3200" b="1" dirty="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every voxel on the iso-surface do:</a:t>
            </a:r>
          </a:p>
          <a:p>
            <a:pPr marL="465138" indent="-465138"/>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Initialize Ambient Occlusion factor by zero </a:t>
            </a:r>
            <a:r>
              <a:rPr lang="en-US" sz="2400" dirty="0">
                <a:latin typeface="Arial" panose="020B0604020202020204" pitchFamily="34" charset="0"/>
                <a:cs typeface="Arial" panose="020B0604020202020204" pitchFamily="34" charset="0"/>
              </a:rPr>
              <a:t>	</a:t>
            </a:r>
          </a:p>
          <a:p>
            <a:pPr marL="465138" indent="-465138"/>
            <a:endParaRPr lang="en-US" sz="1100" dirty="0">
              <a:latin typeface="Arial" panose="020B0604020202020204" pitchFamily="34" charset="0"/>
              <a:cs typeface="Arial" panose="020B0604020202020204" pitchFamily="34" charset="0"/>
            </a:endParaRPr>
          </a:p>
          <a:p>
            <a:pPr marL="855663"/>
            <a:r>
              <a:rPr lang="en-US" sz="2000"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1) Compute the voxel normal </a:t>
            </a:r>
          </a:p>
          <a:p>
            <a:pPr marL="855663"/>
            <a:endParaRPr lang="en-US" sz="1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r>
              <a:rPr lang="en-US" sz="2200" dirty="0">
                <a:solidFill>
                  <a:srgbClr val="FFFF00"/>
                </a:solidFill>
                <a:latin typeface="Arial" panose="020B0604020202020204" pitchFamily="34" charset="0"/>
                <a:cs typeface="Arial" panose="020B0604020202020204" pitchFamily="34" charset="0"/>
              </a:rPr>
              <a:t>2) Walk along the normal </a:t>
            </a:r>
            <a:r>
              <a:rPr lang="en-US" sz="2200" b="1" i="1" dirty="0">
                <a:solidFill>
                  <a:srgbClr val="FFFF00"/>
                </a:solidFill>
                <a:latin typeface="Arial" panose="020B0604020202020204" pitchFamily="34" charset="0"/>
                <a:cs typeface="Arial" panose="020B0604020202020204" pitchFamily="34" charset="0"/>
              </a:rPr>
              <a:t>n</a:t>
            </a:r>
            <a:r>
              <a:rPr lang="en-US" sz="2200" dirty="0">
                <a:solidFill>
                  <a:srgbClr val="FFFF00"/>
                </a:solidFill>
                <a:latin typeface="Arial" panose="020B0604020202020204" pitchFamily="34" charset="0"/>
                <a:cs typeface="Arial" panose="020B0604020202020204" pitchFamily="34" charset="0"/>
              </a:rPr>
              <a:t> steps </a:t>
            </a:r>
          </a:p>
          <a:p>
            <a:pPr marL="855663"/>
            <a:r>
              <a:rPr lang="en-US" sz="2200" dirty="0">
                <a:latin typeface="Arial" panose="020B0604020202020204" pitchFamily="34" charset="0"/>
                <a:cs typeface="Arial" panose="020B0604020202020204" pitchFamily="34" charset="0"/>
              </a:rPr>
              <a:t>     For every step </a:t>
            </a:r>
            <a:r>
              <a:rPr lang="en-US" sz="2200" b="1" i="1" dirty="0" err="1">
                <a:latin typeface="Arial" panose="020B0604020202020204" pitchFamily="34" charset="0"/>
                <a:cs typeface="Arial" panose="020B0604020202020204" pitchFamily="34" charset="0"/>
              </a:rPr>
              <a:t>i</a:t>
            </a:r>
            <a:r>
              <a:rPr lang="en-US" sz="2200" dirty="0">
                <a:latin typeface="Arial" panose="020B0604020202020204" pitchFamily="34" charset="0"/>
                <a:cs typeface="Arial" panose="020B0604020202020204" pitchFamily="34" charset="0"/>
              </a:rPr>
              <a:t> do:</a:t>
            </a:r>
          </a:p>
          <a:p>
            <a:pPr marL="855663"/>
            <a:r>
              <a:rPr lang="en-US" sz="2200" dirty="0">
                <a:latin typeface="Arial" panose="020B0604020202020204" pitchFamily="34" charset="0"/>
                <a:cs typeface="Arial" panose="020B0604020202020204" pitchFamily="34" charset="0"/>
              </a:rPr>
              <a:t>		  Query the distance of the landing voxel </a:t>
            </a:r>
            <a:r>
              <a:rPr lang="en-US" sz="2200" dirty="0">
                <a:latin typeface="Arial" panose="020B0604020202020204" pitchFamily="34" charset="0"/>
                <a:cs typeface="Arial" panose="020B0604020202020204" pitchFamily="34" charset="0"/>
                <a:sym typeface="Wingdings" panose="05000000000000000000" pitchFamily="2" charset="2"/>
              </a:rPr>
              <a:t></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p>
          <a:p>
            <a:pPr marL="855663"/>
            <a:r>
              <a:rPr lang="en-US" sz="2200" baseline="-25000" dirty="0">
                <a:latin typeface="Arial" panose="020B0604020202020204" pitchFamily="34" charset="0"/>
                <a:cs typeface="Arial" panose="020B0604020202020204" pitchFamily="34" charset="0"/>
                <a:sym typeface="Wingdings" panose="05000000000000000000" pitchFamily="2" charset="2"/>
              </a:rPr>
              <a:t>		</a:t>
            </a:r>
            <a:r>
              <a:rPr lang="en-US" sz="2200" dirty="0">
                <a:latin typeface="Arial" panose="020B0604020202020204" pitchFamily="34" charset="0"/>
                <a:cs typeface="Arial" panose="020B0604020202020204" pitchFamily="34" charset="0"/>
                <a:sym typeface="Wingdings" panose="05000000000000000000" pitchFamily="2" charset="2"/>
              </a:rPr>
              <a:t>  If abs(abs(</a:t>
            </a:r>
            <a:r>
              <a:rPr lang="en-US" sz="2200" b="1" i="1" dirty="0">
                <a:latin typeface="Arial" panose="020B0604020202020204" pitchFamily="34" charset="0"/>
                <a:cs typeface="Arial" panose="020B0604020202020204" pitchFamily="34" charset="0"/>
                <a:sym typeface="Wingdings" panose="05000000000000000000" pitchFamily="2" charset="2"/>
              </a:rPr>
              <a:t>d</a:t>
            </a:r>
            <a:r>
              <a:rPr lang="en-US" sz="2200" b="1" i="1" baseline="-25000" dirty="0">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 </a:t>
            </a:r>
            <a:r>
              <a:rPr lang="en-US" sz="2200" b="1" i="1" dirty="0" err="1">
                <a:latin typeface="Arial" panose="020B0604020202020204" pitchFamily="34" charset="0"/>
                <a:cs typeface="Arial" panose="020B0604020202020204" pitchFamily="34" charset="0"/>
                <a:sym typeface="Wingdings" panose="05000000000000000000" pitchFamily="2" charset="2"/>
              </a:rPr>
              <a:t>i</a:t>
            </a:r>
            <a:r>
              <a:rPr lang="en-US" sz="2200" dirty="0">
                <a:latin typeface="Arial" panose="020B0604020202020204" pitchFamily="34" charset="0"/>
                <a:cs typeface="Arial" panose="020B0604020202020204" pitchFamily="34" charset="0"/>
                <a:sym typeface="Wingdings" panose="05000000000000000000" pitchFamily="2" charset="2"/>
              </a:rPr>
              <a:t>) &lt; </a:t>
            </a:r>
            <a:r>
              <a:rPr lang="el-GR" sz="2400" b="1" dirty="0">
                <a:latin typeface="Calibri" panose="020F0502020204030204" pitchFamily="34" charset="0"/>
                <a:cs typeface="Arial" panose="020B0604020202020204" pitchFamily="34" charset="0"/>
                <a:sym typeface="Wingdings" panose="05000000000000000000" pitchFamily="2" charset="2"/>
              </a:rPr>
              <a:t>ϵ</a:t>
            </a:r>
            <a:endParaRPr lang="en-US" sz="2200" b="1" dirty="0">
              <a:latin typeface="Arial" panose="020B0604020202020204" pitchFamily="34" charset="0"/>
              <a:cs typeface="Arial" panose="020B0604020202020204" pitchFamily="34" charset="0"/>
              <a:sym typeface="Wingdings" panose="05000000000000000000" pitchFamily="2" charset="2"/>
            </a:endParaRPr>
          </a:p>
          <a:p>
            <a:pPr marL="855663"/>
            <a:r>
              <a:rPr lang="en-US" sz="2200" dirty="0">
                <a:latin typeface="Arial" panose="020B0604020202020204" pitchFamily="34" charset="0"/>
                <a:cs typeface="Arial" panose="020B0604020202020204" pitchFamily="34" charset="0"/>
                <a:sym typeface="Wingdings" panose="05000000000000000000" pitchFamily="2" charset="2"/>
              </a:rPr>
              <a:t>                  increment Ambient Occlusion factor by on</a:t>
            </a:r>
          </a:p>
          <a:p>
            <a:pPr marL="855663"/>
            <a:endParaRPr lang="en-US" sz="2200" dirty="0">
              <a:latin typeface="Arial" panose="020B0604020202020204" pitchFamily="34" charset="0"/>
              <a:cs typeface="Arial" panose="020B0604020202020204" pitchFamily="34" charset="0"/>
              <a:sym typeface="Wingdings" panose="05000000000000000000" pitchFamily="2" charset="2"/>
            </a:endParaRPr>
          </a:p>
          <a:p>
            <a:pPr marL="855663"/>
            <a:endParaRPr lang="en-US" sz="2200" dirty="0">
              <a:latin typeface="Arial" panose="020B0604020202020204" pitchFamily="34" charset="0"/>
              <a:cs typeface="Arial" panose="020B0604020202020204" pitchFamily="34" charset="0"/>
            </a:endParaRPr>
          </a:p>
          <a:p>
            <a:pPr marL="855663"/>
            <a:r>
              <a:rPr lang="en-US" sz="2200" dirty="0">
                <a:latin typeface="Arial" panose="020B0604020202020204" pitchFamily="34" charset="0"/>
                <a:cs typeface="Arial" panose="020B0604020202020204" pitchFamily="34" charset="0"/>
              </a:rPr>
              <a:t>			 </a:t>
            </a:r>
          </a:p>
          <a:p>
            <a:pPr marL="855663"/>
            <a:r>
              <a:rPr lang="en-US" sz="2200" dirty="0">
                <a:latin typeface="Arial" panose="020B0604020202020204" pitchFamily="34" charset="0"/>
                <a:cs typeface="Arial" panose="020B0604020202020204" pitchFamily="34" charset="0"/>
              </a:rPr>
              <a:t>		</a:t>
            </a:r>
          </a:p>
        </p:txBody>
      </p:sp>
      <p:pic>
        <p:nvPicPr>
          <p:cNvPr id="8" name="Picture 7">
            <a:extLst>
              <a:ext uri="{FF2B5EF4-FFF2-40B4-BE49-F238E27FC236}">
                <a16:creationId xmlns:a16="http://schemas.microsoft.com/office/drawing/2014/main" id="{C92947B3-7CC5-4FCF-A93E-D194A9B7B104}"/>
              </a:ext>
            </a:extLst>
          </p:cNvPr>
          <p:cNvPicPr>
            <a:picLocks noChangeAspect="1"/>
          </p:cNvPicPr>
          <p:nvPr/>
        </p:nvPicPr>
        <p:blipFill>
          <a:blip r:embed="rId3"/>
          <a:stretch>
            <a:fillRect/>
          </a:stretch>
        </p:blipFill>
        <p:spPr>
          <a:xfrm>
            <a:off x="7895207" y="2556116"/>
            <a:ext cx="4296793" cy="4301884"/>
          </a:xfrm>
          <a:prstGeom prst="rect">
            <a:avLst/>
          </a:prstGeom>
        </p:spPr>
      </p:pic>
      <p:cxnSp>
        <p:nvCxnSpPr>
          <p:cNvPr id="12" name="Straight Arrow Connector 11">
            <a:extLst>
              <a:ext uri="{FF2B5EF4-FFF2-40B4-BE49-F238E27FC236}">
                <a16:creationId xmlns:a16="http://schemas.microsoft.com/office/drawing/2014/main" id="{A7E5B9C2-4CEA-4F91-A4C4-FDFCF98FC83E}"/>
              </a:ext>
            </a:extLst>
          </p:cNvPr>
          <p:cNvCxnSpPr>
            <a:cxnSpLocks/>
          </p:cNvCxnSpPr>
          <p:nvPr/>
        </p:nvCxnSpPr>
        <p:spPr>
          <a:xfrm flipH="1" flipV="1">
            <a:off x="10640754" y="4293032"/>
            <a:ext cx="108542" cy="299776"/>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A7D2A72-1AA3-4C8B-99C1-08FDBAD747A0}"/>
              </a:ext>
            </a:extLst>
          </p:cNvPr>
          <p:cNvSpPr txBox="1"/>
          <p:nvPr/>
        </p:nvSpPr>
        <p:spPr>
          <a:xfrm>
            <a:off x="10503102" y="3650041"/>
            <a:ext cx="518091" cy="523220"/>
          </a:xfrm>
          <a:prstGeom prst="rect">
            <a:avLst/>
          </a:prstGeom>
          <a:noFill/>
        </p:spPr>
        <p:txBody>
          <a:bodyPr wrap="none" rtlCol="0">
            <a:spAutoFit/>
          </a:bodyPr>
          <a:lstStyle/>
          <a:p>
            <a:r>
              <a:rPr lang="en-US" sz="2800" b="1" dirty="0">
                <a:solidFill>
                  <a:srgbClr val="FF0000"/>
                </a:solidFill>
              </a:rPr>
              <a:t>??</a:t>
            </a:r>
          </a:p>
        </p:txBody>
      </p:sp>
      <p:sp>
        <p:nvSpPr>
          <p:cNvPr id="19" name="Multiplication Sign 18">
            <a:extLst>
              <a:ext uri="{FF2B5EF4-FFF2-40B4-BE49-F238E27FC236}">
                <a16:creationId xmlns:a16="http://schemas.microsoft.com/office/drawing/2014/main" id="{91B533AD-BD21-4214-AE8A-C972F2C0904E}"/>
              </a:ext>
            </a:extLst>
          </p:cNvPr>
          <p:cNvSpPr/>
          <p:nvPr/>
        </p:nvSpPr>
        <p:spPr>
          <a:xfrm>
            <a:off x="10303368" y="3821646"/>
            <a:ext cx="323850" cy="324614"/>
          </a:xfrm>
          <a:prstGeom prst="mathMultiply">
            <a:avLst/>
          </a:prstGeom>
          <a:solidFill>
            <a:srgbClr val="F414D9"/>
          </a:solidFill>
          <a:ln>
            <a:solidFill>
              <a:srgbClr val="F414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5B0625CB-68C3-4037-8FFC-472BE622AAD4}"/>
              </a:ext>
            </a:extLst>
          </p:cNvPr>
          <p:cNvCxnSpPr>
            <a:cxnSpLocks/>
          </p:cNvCxnSpPr>
          <p:nvPr/>
        </p:nvCxnSpPr>
        <p:spPr>
          <a:xfrm flipH="1" flipV="1">
            <a:off x="10495959" y="4005733"/>
            <a:ext cx="141289" cy="28729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9122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10" name="TextBox 9">
            <a:extLst>
              <a:ext uri="{FF2B5EF4-FFF2-40B4-BE49-F238E27FC236}">
                <a16:creationId xmlns:a16="http://schemas.microsoft.com/office/drawing/2014/main" id="{5503161D-3555-4F41-85CC-3B781602B84F}"/>
              </a:ext>
            </a:extLst>
          </p:cNvPr>
          <p:cNvSpPr txBox="1"/>
          <p:nvPr/>
        </p:nvSpPr>
        <p:spPr>
          <a:xfrm>
            <a:off x="184787" y="6472629"/>
            <a:ext cx="5312494" cy="600164"/>
          </a:xfrm>
          <a:prstGeom prst="rect">
            <a:avLst/>
          </a:prstGeom>
          <a:noFill/>
        </p:spPr>
        <p:txBody>
          <a:bodyPr wrap="square" rtlCol="0">
            <a:spAutoFit/>
          </a:bodyPr>
          <a:lstStyle/>
          <a:p>
            <a:r>
              <a:rPr lang="en-US" sz="1100" dirty="0">
                <a:hlinkClick r:id="rId3">
                  <a:extLst>
                    <a:ext uri="{A12FA001-AC4F-418D-AE19-62706E023703}">
                      <ahyp:hlinkClr xmlns:ahyp="http://schemas.microsoft.com/office/drawing/2018/hyperlinkcolor" val="tx"/>
                    </a:ext>
                  </a:extLst>
                </a:hlinkClick>
              </a:rPr>
              <a:t>https://www.pluralsight.com/blog/film-games/understanding-ambient-occlusion</a:t>
            </a:r>
            <a:endParaRPr lang="en-US" sz="1100" dirty="0"/>
          </a:p>
          <a:p>
            <a:r>
              <a:rPr lang="en-US" sz="1100" i="1" dirty="0">
                <a:hlinkClick r:id="rId4">
                  <a:extLst>
                    <a:ext uri="{A12FA001-AC4F-418D-AE19-62706E023703}">
                      <ahyp:hlinkClr xmlns:ahyp="http://schemas.microsoft.com/office/drawing/2018/hyperlinkcolor" val="tx"/>
                    </a:ext>
                  </a:extLst>
                </a:hlinkClick>
              </a:rPr>
              <a:t>https://www.geforce.com/whats-new/guides/ambient-occlusion#1</a:t>
            </a:r>
            <a:endParaRPr lang="en-US" sz="1100" i="1" dirty="0"/>
          </a:p>
          <a:p>
            <a:endParaRPr lang="en-US" sz="1100" i="1" dirty="0"/>
          </a:p>
        </p:txBody>
      </p:sp>
      <p:sp>
        <p:nvSpPr>
          <p:cNvPr id="14" name="TextBox 13">
            <a:extLst>
              <a:ext uri="{FF2B5EF4-FFF2-40B4-BE49-F238E27FC236}">
                <a16:creationId xmlns:a16="http://schemas.microsoft.com/office/drawing/2014/main" id="{613468B6-C497-4A23-ABBF-1973433F41CD}"/>
              </a:ext>
            </a:extLst>
          </p:cNvPr>
          <p:cNvSpPr txBox="1"/>
          <p:nvPr/>
        </p:nvSpPr>
        <p:spPr>
          <a:xfrm>
            <a:off x="461182" y="1176252"/>
            <a:ext cx="6281668" cy="2185214"/>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Ambient Occlusion </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a given point, it is the amount of light, from everywhere in the upper hemisphere center at the point, that does not arrive to that point </a:t>
            </a:r>
            <a:endParaRPr lang="en-US" sz="3200" dirty="0">
              <a:latin typeface="Arial" panose="020B0604020202020204" pitchFamily="34" charset="0"/>
              <a:cs typeface="Arial" panose="020B0604020202020204" pitchFamily="34" charset="0"/>
            </a:endParaRPr>
          </a:p>
        </p:txBody>
      </p:sp>
      <p:pic>
        <p:nvPicPr>
          <p:cNvPr id="1026" name="Picture 2" descr="Ambient Occlusion comparison: without/with">
            <a:extLst>
              <a:ext uri="{FF2B5EF4-FFF2-40B4-BE49-F238E27FC236}">
                <a16:creationId xmlns:a16="http://schemas.microsoft.com/office/drawing/2014/main" id="{B29085E2-68C2-4C6F-9CDF-FF68700FD8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4787" y="3330315"/>
            <a:ext cx="6334565" cy="3167283"/>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A8B34AA9-5272-43FA-B6AF-651B8B815C5C}"/>
              </a:ext>
            </a:extLst>
          </p:cNvPr>
          <p:cNvGrpSpPr/>
          <p:nvPr/>
        </p:nvGrpSpPr>
        <p:grpSpPr>
          <a:xfrm>
            <a:off x="6981827" y="3361466"/>
            <a:ext cx="4994817" cy="3242965"/>
            <a:chOff x="3065649" y="2622802"/>
            <a:chExt cx="3639101" cy="2657333"/>
          </a:xfrm>
        </p:grpSpPr>
        <p:pic>
          <p:nvPicPr>
            <p:cNvPr id="1028" name="Picture 4" descr="https://i.stack.imgur.com/uyLMx.png">
              <a:extLst>
                <a:ext uri="{FF2B5EF4-FFF2-40B4-BE49-F238E27FC236}">
                  <a16:creationId xmlns:a16="http://schemas.microsoft.com/office/drawing/2014/main" id="{29142022-9B69-4139-A4DE-026257AE581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41402" b="11434"/>
            <a:stretch/>
          </p:blipFill>
          <p:spPr bwMode="auto">
            <a:xfrm>
              <a:off x="3065649" y="2622802"/>
              <a:ext cx="3639101" cy="265733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8AD6D04-2913-41AE-999B-04BB172D3048}"/>
                </a:ext>
              </a:extLst>
            </p:cNvPr>
            <p:cNvSpPr txBox="1"/>
            <p:nvPr/>
          </p:nvSpPr>
          <p:spPr>
            <a:xfrm>
              <a:off x="3551424" y="4852284"/>
              <a:ext cx="3030351" cy="239587"/>
            </a:xfrm>
            <a:prstGeom prst="rect">
              <a:avLst/>
            </a:prstGeom>
            <a:noFill/>
          </p:spPr>
          <p:txBody>
            <a:bodyPr wrap="square" rtlCol="0">
              <a:spAutoFit/>
            </a:bodyPr>
            <a:lstStyle/>
            <a:p>
              <a:r>
                <a:rPr lang="en-US" sz="1300" b="1" dirty="0">
                  <a:solidFill>
                    <a:schemeClr val="bg1"/>
                  </a:solidFill>
                </a:rPr>
                <a:t>AO Off                                               AO On</a:t>
              </a:r>
              <a:endParaRPr lang="en-US" sz="1300" b="1" i="1" dirty="0">
                <a:solidFill>
                  <a:schemeClr val="bg1"/>
                </a:solidFill>
              </a:endParaRPr>
            </a:p>
          </p:txBody>
        </p:sp>
      </p:grpSp>
      <p:grpSp>
        <p:nvGrpSpPr>
          <p:cNvPr id="4" name="Group 3">
            <a:extLst>
              <a:ext uri="{FF2B5EF4-FFF2-40B4-BE49-F238E27FC236}">
                <a16:creationId xmlns:a16="http://schemas.microsoft.com/office/drawing/2014/main" id="{C22BA66A-ECD3-44C3-97BA-225EA4ABDA4A}"/>
              </a:ext>
            </a:extLst>
          </p:cNvPr>
          <p:cNvGrpSpPr/>
          <p:nvPr/>
        </p:nvGrpSpPr>
        <p:grpSpPr>
          <a:xfrm>
            <a:off x="6860803" y="999497"/>
            <a:ext cx="5331197" cy="2234597"/>
            <a:chOff x="0" y="2636317"/>
            <a:chExt cx="4254710" cy="1704975"/>
          </a:xfrm>
        </p:grpSpPr>
        <p:pic>
          <p:nvPicPr>
            <p:cNvPr id="1030" name="Picture 6" descr="https://www.geforce.com/Active/en_US/shared/images/guides/ambient-occlusion/ao-dragon-off.jpg">
              <a:extLst>
                <a:ext uri="{FF2B5EF4-FFF2-40B4-BE49-F238E27FC236}">
                  <a16:creationId xmlns:a16="http://schemas.microsoft.com/office/drawing/2014/main" id="{3BE4E7D4-D511-468F-8DBC-9D15663F63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2641080"/>
              <a:ext cx="1997285" cy="16954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international.download.nvidia.com/webassets/en_US/shared/images/guides/ambient-occlusion/ao-dragon-on.jpg">
              <a:extLst>
                <a:ext uri="{FF2B5EF4-FFF2-40B4-BE49-F238E27FC236}">
                  <a16:creationId xmlns:a16="http://schemas.microsoft.com/office/drawing/2014/main" id="{0E1E423C-75EB-460D-B71B-4FB40AE357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97285" y="2636317"/>
              <a:ext cx="2257425" cy="170497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D17DDD3-C2A1-48DF-A646-9020BFED8949}"/>
                </a:ext>
              </a:extLst>
            </p:cNvPr>
            <p:cNvSpPr txBox="1"/>
            <p:nvPr/>
          </p:nvSpPr>
          <p:spPr>
            <a:xfrm>
              <a:off x="461182" y="3900329"/>
              <a:ext cx="3030351" cy="223089"/>
            </a:xfrm>
            <a:prstGeom prst="rect">
              <a:avLst/>
            </a:prstGeom>
            <a:noFill/>
          </p:spPr>
          <p:txBody>
            <a:bodyPr wrap="square" rtlCol="0">
              <a:spAutoFit/>
            </a:bodyPr>
            <a:lstStyle/>
            <a:p>
              <a:r>
                <a:rPr lang="en-US" sz="1300" b="1" dirty="0"/>
                <a:t>   AO Off                                                          AO On</a:t>
              </a:r>
              <a:endParaRPr lang="en-US" sz="1300" b="1" i="1" dirty="0"/>
            </a:p>
          </p:txBody>
        </p:sp>
      </p:grpSp>
    </p:spTree>
    <p:extLst>
      <p:ext uri="{BB962C8B-B14F-4D97-AF65-F5344CB8AC3E}">
        <p14:creationId xmlns:p14="http://schemas.microsoft.com/office/powerpoint/2010/main" val="2428315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10" name="TextBox 9">
            <a:extLst>
              <a:ext uri="{FF2B5EF4-FFF2-40B4-BE49-F238E27FC236}">
                <a16:creationId xmlns:a16="http://schemas.microsoft.com/office/drawing/2014/main" id="{5503161D-3555-4F41-85CC-3B781602B84F}"/>
              </a:ext>
            </a:extLst>
          </p:cNvPr>
          <p:cNvSpPr txBox="1"/>
          <p:nvPr/>
        </p:nvSpPr>
        <p:spPr>
          <a:xfrm>
            <a:off x="-1" y="6427113"/>
            <a:ext cx="5705476" cy="430887"/>
          </a:xfrm>
          <a:prstGeom prst="rect">
            <a:avLst/>
          </a:prstGeom>
          <a:noFill/>
        </p:spPr>
        <p:txBody>
          <a:bodyPr wrap="square" rtlCol="0">
            <a:spAutoFit/>
          </a:bodyPr>
          <a:lstStyle/>
          <a:p>
            <a:r>
              <a:rPr lang="en-US" sz="1100" i="1" dirty="0" err="1"/>
              <a:t>Hernell</a:t>
            </a:r>
            <a:r>
              <a:rPr lang="en-US" sz="1100" i="1" dirty="0"/>
              <a:t>, Frida, </a:t>
            </a:r>
            <a:r>
              <a:rPr lang="en-US" sz="1100" i="1" dirty="0" err="1"/>
              <a:t>Patric</a:t>
            </a:r>
            <a:r>
              <a:rPr lang="en-US" sz="1100" i="1" dirty="0"/>
              <a:t> </a:t>
            </a:r>
            <a:r>
              <a:rPr lang="en-US" sz="1100" i="1" dirty="0" err="1"/>
              <a:t>Ljung</a:t>
            </a:r>
            <a:r>
              <a:rPr lang="en-US" sz="1100" i="1" dirty="0"/>
              <a:t>, and Anders </a:t>
            </a:r>
            <a:r>
              <a:rPr lang="en-US" sz="1100" i="1" dirty="0" err="1"/>
              <a:t>Ynnerman</a:t>
            </a:r>
            <a:r>
              <a:rPr lang="en-US" sz="1100" i="1" dirty="0"/>
              <a:t>. "Local ambient occlusion in direct volume rendering." IEEE Transactions on Visualization and Computer Graphics 16, no. 4 (2010): 548-559.</a:t>
            </a:r>
          </a:p>
        </p:txBody>
      </p:sp>
      <p:sp>
        <p:nvSpPr>
          <p:cNvPr id="14" name="TextBox 13">
            <a:extLst>
              <a:ext uri="{FF2B5EF4-FFF2-40B4-BE49-F238E27FC236}">
                <a16:creationId xmlns:a16="http://schemas.microsoft.com/office/drawing/2014/main" id="{613468B6-C497-4A23-ABBF-1973433F41CD}"/>
              </a:ext>
            </a:extLst>
          </p:cNvPr>
          <p:cNvSpPr txBox="1"/>
          <p:nvPr/>
        </p:nvSpPr>
        <p:spPr>
          <a:xfrm>
            <a:off x="461182" y="1176252"/>
            <a:ext cx="6281668"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Ambient Occlusion </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Used to give more realism </a:t>
            </a:r>
            <a:endParaRPr lang="en-US" sz="3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654AE75E-E0B2-42C9-94D0-3776D7590EB3}"/>
              </a:ext>
            </a:extLst>
          </p:cNvPr>
          <p:cNvPicPr>
            <a:picLocks noChangeAspect="1"/>
          </p:cNvPicPr>
          <p:nvPr/>
        </p:nvPicPr>
        <p:blipFill>
          <a:blip r:embed="rId3"/>
          <a:stretch>
            <a:fillRect/>
          </a:stretch>
        </p:blipFill>
        <p:spPr>
          <a:xfrm>
            <a:off x="-1" y="2625519"/>
            <a:ext cx="2363297" cy="2986882"/>
          </a:xfrm>
          <a:prstGeom prst="rect">
            <a:avLst/>
          </a:prstGeom>
        </p:spPr>
      </p:pic>
      <p:pic>
        <p:nvPicPr>
          <p:cNvPr id="7" name="Picture 6">
            <a:extLst>
              <a:ext uri="{FF2B5EF4-FFF2-40B4-BE49-F238E27FC236}">
                <a16:creationId xmlns:a16="http://schemas.microsoft.com/office/drawing/2014/main" id="{7CB8ACB8-2637-45A8-86E7-C974D9E9DF8E}"/>
              </a:ext>
            </a:extLst>
          </p:cNvPr>
          <p:cNvPicPr>
            <a:picLocks noChangeAspect="1"/>
          </p:cNvPicPr>
          <p:nvPr/>
        </p:nvPicPr>
        <p:blipFill>
          <a:blip r:embed="rId4"/>
          <a:stretch>
            <a:fillRect/>
          </a:stretch>
        </p:blipFill>
        <p:spPr>
          <a:xfrm>
            <a:off x="2342053" y="2622388"/>
            <a:ext cx="2363297" cy="3004114"/>
          </a:xfrm>
          <a:prstGeom prst="rect">
            <a:avLst/>
          </a:prstGeom>
        </p:spPr>
      </p:pic>
      <p:pic>
        <p:nvPicPr>
          <p:cNvPr id="8" name="Picture 7">
            <a:extLst>
              <a:ext uri="{FF2B5EF4-FFF2-40B4-BE49-F238E27FC236}">
                <a16:creationId xmlns:a16="http://schemas.microsoft.com/office/drawing/2014/main" id="{1920B73B-0E18-4EDC-BD59-ADED313A7121}"/>
              </a:ext>
            </a:extLst>
          </p:cNvPr>
          <p:cNvPicPr>
            <a:picLocks noChangeAspect="1"/>
          </p:cNvPicPr>
          <p:nvPr/>
        </p:nvPicPr>
        <p:blipFill>
          <a:blip r:embed="rId5"/>
          <a:stretch>
            <a:fillRect/>
          </a:stretch>
        </p:blipFill>
        <p:spPr>
          <a:xfrm>
            <a:off x="4904172" y="2799203"/>
            <a:ext cx="3447844" cy="2836130"/>
          </a:xfrm>
          <a:prstGeom prst="rect">
            <a:avLst/>
          </a:prstGeom>
        </p:spPr>
      </p:pic>
      <p:pic>
        <p:nvPicPr>
          <p:cNvPr id="12" name="Picture 11">
            <a:extLst>
              <a:ext uri="{FF2B5EF4-FFF2-40B4-BE49-F238E27FC236}">
                <a16:creationId xmlns:a16="http://schemas.microsoft.com/office/drawing/2014/main" id="{4C5D9681-C496-4076-8339-48B2B90EE245}"/>
              </a:ext>
            </a:extLst>
          </p:cNvPr>
          <p:cNvPicPr>
            <a:picLocks noChangeAspect="1"/>
          </p:cNvPicPr>
          <p:nvPr/>
        </p:nvPicPr>
        <p:blipFill rotWithShape="1">
          <a:blip r:embed="rId6"/>
          <a:srcRect r="458" b="1396"/>
          <a:stretch/>
        </p:blipFill>
        <p:spPr>
          <a:xfrm>
            <a:off x="8597263" y="2799203"/>
            <a:ext cx="3486913" cy="2836130"/>
          </a:xfrm>
          <a:prstGeom prst="rect">
            <a:avLst/>
          </a:prstGeom>
        </p:spPr>
      </p:pic>
      <p:sp>
        <p:nvSpPr>
          <p:cNvPr id="19" name="TextBox 18">
            <a:extLst>
              <a:ext uri="{FF2B5EF4-FFF2-40B4-BE49-F238E27FC236}">
                <a16:creationId xmlns:a16="http://schemas.microsoft.com/office/drawing/2014/main" id="{ED40BECB-15BC-4E8B-90BC-CD2ECF805F6C}"/>
              </a:ext>
            </a:extLst>
          </p:cNvPr>
          <p:cNvSpPr txBox="1"/>
          <p:nvPr/>
        </p:nvSpPr>
        <p:spPr>
          <a:xfrm>
            <a:off x="927068" y="5138832"/>
            <a:ext cx="4159282" cy="307777"/>
          </a:xfrm>
          <a:prstGeom prst="rect">
            <a:avLst/>
          </a:prstGeom>
          <a:noFill/>
        </p:spPr>
        <p:txBody>
          <a:bodyPr wrap="square" rtlCol="0">
            <a:spAutoFit/>
          </a:bodyPr>
          <a:lstStyle/>
          <a:p>
            <a:r>
              <a:rPr lang="en-US" sz="1400" b="1" dirty="0">
                <a:solidFill>
                  <a:schemeClr val="bg1"/>
                </a:solidFill>
              </a:rPr>
              <a:t>AO Off                                               AO On</a:t>
            </a:r>
            <a:endParaRPr lang="en-US" sz="1400" b="1" i="1" dirty="0">
              <a:solidFill>
                <a:schemeClr val="bg1"/>
              </a:solidFill>
            </a:endParaRPr>
          </a:p>
        </p:txBody>
      </p:sp>
      <p:sp>
        <p:nvSpPr>
          <p:cNvPr id="20" name="TextBox 19">
            <a:extLst>
              <a:ext uri="{FF2B5EF4-FFF2-40B4-BE49-F238E27FC236}">
                <a16:creationId xmlns:a16="http://schemas.microsoft.com/office/drawing/2014/main" id="{18299DAE-2D00-4E93-A78D-75D0BF17E129}"/>
              </a:ext>
            </a:extLst>
          </p:cNvPr>
          <p:cNvSpPr txBox="1"/>
          <p:nvPr/>
        </p:nvSpPr>
        <p:spPr>
          <a:xfrm>
            <a:off x="5455422" y="5213590"/>
            <a:ext cx="5045107" cy="292388"/>
          </a:xfrm>
          <a:prstGeom prst="rect">
            <a:avLst/>
          </a:prstGeom>
          <a:noFill/>
        </p:spPr>
        <p:txBody>
          <a:bodyPr wrap="square" rtlCol="0">
            <a:spAutoFit/>
          </a:bodyPr>
          <a:lstStyle/>
          <a:p>
            <a:r>
              <a:rPr lang="en-US" sz="1300" b="1" dirty="0"/>
              <a:t>  AO Off                                                                                         AO On</a:t>
            </a:r>
            <a:endParaRPr lang="en-US" sz="1300" b="1" i="1" dirty="0"/>
          </a:p>
        </p:txBody>
      </p:sp>
    </p:spTree>
    <p:extLst>
      <p:ext uri="{BB962C8B-B14F-4D97-AF65-F5344CB8AC3E}">
        <p14:creationId xmlns:p14="http://schemas.microsoft.com/office/powerpoint/2010/main" val="2408483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Definition  </a:t>
            </a:r>
          </a:p>
        </p:txBody>
      </p:sp>
      <p:sp>
        <p:nvSpPr>
          <p:cNvPr id="6" name="TextBox 5">
            <a:extLst>
              <a:ext uri="{FF2B5EF4-FFF2-40B4-BE49-F238E27FC236}">
                <a16:creationId xmlns:a16="http://schemas.microsoft.com/office/drawing/2014/main" id="{B1686BB4-561A-4948-BC39-007BC1E423A6}"/>
              </a:ext>
            </a:extLst>
          </p:cNvPr>
          <p:cNvSpPr txBox="1"/>
          <p:nvPr/>
        </p:nvSpPr>
        <p:spPr>
          <a:xfrm>
            <a:off x="523874" y="1110459"/>
            <a:ext cx="5572126" cy="1815882"/>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 Iso-surface</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Surface that represents a constant value of a given function aka level-set of 3D function. </a:t>
            </a:r>
            <a:endParaRPr lang="en-US" sz="32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D84C1B1A-E2A6-468B-9278-6822A8DB97F3}"/>
              </a:ext>
            </a:extLst>
          </p:cNvPr>
          <p:cNvPicPr>
            <a:picLocks noChangeAspect="1"/>
          </p:cNvPicPr>
          <p:nvPr/>
        </p:nvPicPr>
        <p:blipFill rotWithShape="1">
          <a:blip r:embed="rId3"/>
          <a:srcRect l="4797" t="4145"/>
          <a:stretch/>
        </p:blipFill>
        <p:spPr>
          <a:xfrm>
            <a:off x="6760250" y="1051159"/>
            <a:ext cx="4907876" cy="5506759"/>
          </a:xfrm>
          <a:prstGeom prst="rect">
            <a:avLst/>
          </a:prstGeom>
        </p:spPr>
      </p:pic>
      <p:sp>
        <p:nvSpPr>
          <p:cNvPr id="11" name="TextBox 10">
            <a:extLst>
              <a:ext uri="{FF2B5EF4-FFF2-40B4-BE49-F238E27FC236}">
                <a16:creationId xmlns:a16="http://schemas.microsoft.com/office/drawing/2014/main" id="{BA32CAE6-C76E-4E35-9ED5-5E8970338C4B}"/>
              </a:ext>
            </a:extLst>
          </p:cNvPr>
          <p:cNvSpPr txBox="1"/>
          <p:nvPr/>
        </p:nvSpPr>
        <p:spPr>
          <a:xfrm>
            <a:off x="0" y="6257836"/>
            <a:ext cx="5705476" cy="600164"/>
          </a:xfrm>
          <a:prstGeom prst="rect">
            <a:avLst/>
          </a:prstGeom>
          <a:noFill/>
        </p:spPr>
        <p:txBody>
          <a:bodyPr wrap="square" rtlCol="0">
            <a:spAutoFit/>
          </a:bodyPr>
          <a:lstStyle/>
          <a:p>
            <a:r>
              <a:rPr lang="en-US" sz="1100" i="1"/>
              <a:t>Martin, Tobias, Elaine Cohen, and Robert M. Kirby. "Direct isosurface visualization of hex-based high-order geometry and attribute representations." IEEE transactions on visualization and computer graphics 18, no. 5 (2012): 753-766.</a:t>
            </a:r>
            <a:endParaRPr lang="en-US" sz="1100" i="1" dirty="0"/>
          </a:p>
        </p:txBody>
      </p:sp>
    </p:spTree>
    <p:extLst>
      <p:ext uri="{BB962C8B-B14F-4D97-AF65-F5344CB8AC3E}">
        <p14:creationId xmlns:p14="http://schemas.microsoft.com/office/powerpoint/2010/main" val="1397873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Problem Definition  </a:t>
            </a:r>
          </a:p>
        </p:txBody>
      </p:sp>
      <p:sp>
        <p:nvSpPr>
          <p:cNvPr id="14" name="TextBox 13">
            <a:extLst>
              <a:ext uri="{FF2B5EF4-FFF2-40B4-BE49-F238E27FC236}">
                <a16:creationId xmlns:a16="http://schemas.microsoft.com/office/drawing/2014/main" id="{613468B6-C497-4A23-ABBF-1973433F41CD}"/>
              </a:ext>
            </a:extLst>
          </p:cNvPr>
          <p:cNvSpPr txBox="1"/>
          <p:nvPr/>
        </p:nvSpPr>
        <p:spPr>
          <a:xfrm>
            <a:off x="7223341" y="2921167"/>
            <a:ext cx="4333025" cy="1015663"/>
          </a:xfrm>
          <a:prstGeom prst="rect">
            <a:avLst/>
          </a:prstGeom>
          <a:noFill/>
        </p:spPr>
        <p:txBody>
          <a:bodyPr wrap="square" rtlCol="0">
            <a:spAutoFit/>
          </a:bodyPr>
          <a:lstStyle/>
          <a:p>
            <a:r>
              <a:rPr lang="en-US" sz="6000" b="1" i="1" dirty="0">
                <a:effectLst>
                  <a:glow rad="228600">
                    <a:schemeClr val="accent2">
                      <a:satMod val="175000"/>
                      <a:alpha val="40000"/>
                    </a:schemeClr>
                  </a:glow>
                </a:effectLst>
                <a:latin typeface="Arial" panose="020B0604020202020204" pitchFamily="34" charset="0"/>
                <a:cs typeface="Arial" panose="020B0604020202020204" pitchFamily="34" charset="0"/>
              </a:rPr>
              <a:t>Iso-surface</a:t>
            </a:r>
          </a:p>
        </p:txBody>
      </p:sp>
      <p:sp>
        <p:nvSpPr>
          <p:cNvPr id="6" name="TextBox 5">
            <a:extLst>
              <a:ext uri="{FF2B5EF4-FFF2-40B4-BE49-F238E27FC236}">
                <a16:creationId xmlns:a16="http://schemas.microsoft.com/office/drawing/2014/main" id="{094F914D-B9FA-4A8D-8C40-04C09C2FD154}"/>
              </a:ext>
            </a:extLst>
          </p:cNvPr>
          <p:cNvSpPr txBox="1"/>
          <p:nvPr/>
        </p:nvSpPr>
        <p:spPr>
          <a:xfrm>
            <a:off x="523874" y="2446777"/>
            <a:ext cx="3936366" cy="1938992"/>
          </a:xfrm>
          <a:prstGeom prst="rect">
            <a:avLst/>
          </a:prstGeom>
          <a:noFill/>
        </p:spPr>
        <p:txBody>
          <a:bodyPr wrap="square" rtlCol="0">
            <a:spAutoFit/>
          </a:bodyPr>
          <a:lstStyle/>
          <a:p>
            <a:pPr algn="ctr"/>
            <a:r>
              <a:rPr lang="en-US" sz="6000" b="1" i="1" dirty="0">
                <a:effectLst>
                  <a:glow rad="228600">
                    <a:schemeClr val="accent2">
                      <a:satMod val="175000"/>
                      <a:alpha val="40000"/>
                    </a:schemeClr>
                  </a:glow>
                </a:effectLst>
                <a:latin typeface="Arial" panose="020B0604020202020204" pitchFamily="34" charset="0"/>
                <a:cs typeface="Arial" panose="020B0604020202020204" pitchFamily="34" charset="0"/>
              </a:rPr>
              <a:t>Ambient Occlusion </a:t>
            </a:r>
          </a:p>
        </p:txBody>
      </p:sp>
      <p:sp>
        <p:nvSpPr>
          <p:cNvPr id="7" name="TextBox 6">
            <a:extLst>
              <a:ext uri="{FF2B5EF4-FFF2-40B4-BE49-F238E27FC236}">
                <a16:creationId xmlns:a16="http://schemas.microsoft.com/office/drawing/2014/main" id="{B9E22256-E11C-4661-B10A-A49CAF2B854D}"/>
              </a:ext>
            </a:extLst>
          </p:cNvPr>
          <p:cNvSpPr txBox="1"/>
          <p:nvPr/>
        </p:nvSpPr>
        <p:spPr>
          <a:xfrm>
            <a:off x="3616540" y="3044279"/>
            <a:ext cx="4333025" cy="769441"/>
          </a:xfrm>
          <a:prstGeom prst="rect">
            <a:avLst/>
          </a:prstGeom>
          <a:noFill/>
        </p:spPr>
        <p:txBody>
          <a:bodyPr wrap="square" rtlCol="0">
            <a:spAutoFit/>
          </a:bodyPr>
          <a:lstStyle/>
          <a:p>
            <a:pPr algn="ctr"/>
            <a:r>
              <a:rPr lang="en-US" sz="4400" b="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410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79A5E-9DC3-4F3A-8A91-D10992B607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449" y="2135529"/>
            <a:ext cx="9407724" cy="5291846"/>
          </a:xfrm>
          <a:prstGeom prst="rect">
            <a:avLst/>
          </a:prstGeom>
        </p:spPr>
      </p:pic>
      <p:cxnSp>
        <p:nvCxnSpPr>
          <p:cNvPr id="5" name="Straight Connector 4"/>
          <p:cNvCxnSpPr>
            <a:cxnSpLocks/>
          </p:cNvCxnSpPr>
          <p:nvPr/>
        </p:nvCxnSpPr>
        <p:spPr>
          <a:xfrm>
            <a:off x="0" y="79091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29577"/>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Problem Definition  </a:t>
            </a:r>
          </a:p>
        </p:txBody>
      </p:sp>
      <p:sp>
        <p:nvSpPr>
          <p:cNvPr id="10" name="TextBox 9">
            <a:extLst>
              <a:ext uri="{FF2B5EF4-FFF2-40B4-BE49-F238E27FC236}">
                <a16:creationId xmlns:a16="http://schemas.microsoft.com/office/drawing/2014/main" id="{A37B59AB-43C6-4DAE-8B6F-0FBC9178D24C}"/>
              </a:ext>
            </a:extLst>
          </p:cNvPr>
          <p:cNvSpPr txBox="1"/>
          <p:nvPr/>
        </p:nvSpPr>
        <p:spPr>
          <a:xfrm>
            <a:off x="461181" y="1128627"/>
            <a:ext cx="10959293"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Applications:</a:t>
            </a:r>
          </a:p>
          <a:p>
            <a:pPr marL="465138" indent="-465138"/>
            <a:r>
              <a:rPr lang="en-US" sz="32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Dynamic volume data</a:t>
            </a:r>
            <a:endParaRPr lang="en-US" sz="3200" dirty="0">
              <a:latin typeface="Arial" panose="020B0604020202020204" pitchFamily="34" charset="0"/>
              <a:cs typeface="Arial" panose="020B0604020202020204" pitchFamily="34" charset="0"/>
            </a:endParaRPr>
          </a:p>
        </p:txBody>
      </p:sp>
      <p:pic>
        <p:nvPicPr>
          <p:cNvPr id="11" name="Picture 10" descr="A close up of smoke&#10;&#10;Description automatically generated">
            <a:extLst>
              <a:ext uri="{FF2B5EF4-FFF2-40B4-BE49-F238E27FC236}">
                <a16:creationId xmlns:a16="http://schemas.microsoft.com/office/drawing/2014/main" id="{3251B45D-167C-44D7-A2EC-43EE88E3DF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3446" y="1273628"/>
            <a:ext cx="4114800" cy="5584372"/>
          </a:xfrm>
          <a:prstGeom prst="rect">
            <a:avLst/>
          </a:prstGeom>
        </p:spPr>
      </p:pic>
      <p:sp>
        <p:nvSpPr>
          <p:cNvPr id="15" name="TextBox 14">
            <a:extLst>
              <a:ext uri="{FF2B5EF4-FFF2-40B4-BE49-F238E27FC236}">
                <a16:creationId xmlns:a16="http://schemas.microsoft.com/office/drawing/2014/main" id="{483FBA2B-0591-483F-95F7-E77086FD97D2}"/>
              </a:ext>
            </a:extLst>
          </p:cNvPr>
          <p:cNvSpPr txBox="1"/>
          <p:nvPr/>
        </p:nvSpPr>
        <p:spPr>
          <a:xfrm>
            <a:off x="-1" y="6427113"/>
            <a:ext cx="5705476" cy="261610"/>
          </a:xfrm>
          <a:prstGeom prst="rect">
            <a:avLst/>
          </a:prstGeom>
          <a:noFill/>
        </p:spPr>
        <p:txBody>
          <a:bodyPr wrap="square" rtlCol="0">
            <a:spAutoFit/>
          </a:bodyPr>
          <a:lstStyle/>
          <a:p>
            <a:r>
              <a:rPr lang="en-US" sz="1100" i="1" dirty="0"/>
              <a:t>https://insydium.ltd/</a:t>
            </a:r>
          </a:p>
        </p:txBody>
      </p:sp>
      <p:sp>
        <p:nvSpPr>
          <p:cNvPr id="16" name="TextBox 15">
            <a:extLst>
              <a:ext uri="{FF2B5EF4-FFF2-40B4-BE49-F238E27FC236}">
                <a16:creationId xmlns:a16="http://schemas.microsoft.com/office/drawing/2014/main" id="{71D8088C-15EF-457D-89DD-FA6483119F76}"/>
              </a:ext>
            </a:extLst>
          </p:cNvPr>
          <p:cNvSpPr txBox="1"/>
          <p:nvPr/>
        </p:nvSpPr>
        <p:spPr>
          <a:xfrm>
            <a:off x="7993446" y="6596390"/>
            <a:ext cx="5705476" cy="261610"/>
          </a:xfrm>
          <a:prstGeom prst="rect">
            <a:avLst/>
          </a:prstGeom>
          <a:noFill/>
        </p:spPr>
        <p:txBody>
          <a:bodyPr wrap="square" rtlCol="0">
            <a:spAutoFit/>
          </a:bodyPr>
          <a:lstStyle/>
          <a:p>
            <a:r>
              <a:rPr lang="en-US" sz="1100" i="1"/>
              <a:t>https://docs.chaosgroup.com</a:t>
            </a:r>
            <a:endParaRPr lang="en-US" sz="1100" i="1" dirty="0"/>
          </a:p>
        </p:txBody>
      </p:sp>
    </p:spTree>
    <p:extLst>
      <p:ext uri="{BB962C8B-B14F-4D97-AF65-F5344CB8AC3E}">
        <p14:creationId xmlns:p14="http://schemas.microsoft.com/office/powerpoint/2010/main" val="953064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6964747" cy="923330"/>
          </a:xfrm>
          <a:prstGeom prst="rect">
            <a:avLst/>
          </a:prstGeom>
          <a:noFill/>
        </p:spPr>
        <p:txBody>
          <a:bodyPr wrap="square" rtlCol="0">
            <a:spAutoFit/>
          </a:bodyPr>
          <a:lstStyle/>
          <a:p>
            <a:r>
              <a:rPr lang="en-US" sz="5400" b="1" dirty="0">
                <a:solidFill>
                  <a:srgbClr val="92D050"/>
                </a:solidFill>
                <a:latin typeface="Arial" panose="020B0604020202020204" pitchFamily="34" charset="0"/>
                <a:cs typeface="Arial" panose="020B0604020202020204" pitchFamily="34" charset="0"/>
              </a:rPr>
              <a:t>Sparse Grid</a:t>
            </a:r>
          </a:p>
        </p:txBody>
      </p:sp>
      <p:pic>
        <p:nvPicPr>
          <p:cNvPr id="4" name="Picture 3" descr="A close up of a map&#10;&#10;Description automatically generated">
            <a:extLst>
              <a:ext uri="{FF2B5EF4-FFF2-40B4-BE49-F238E27FC236}">
                <a16:creationId xmlns:a16="http://schemas.microsoft.com/office/drawing/2014/main" id="{B83C316D-0654-4AFF-914F-41FFA477C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5372" y="1404304"/>
            <a:ext cx="5572126" cy="4424785"/>
          </a:xfrm>
          <a:prstGeom prst="rect">
            <a:avLst/>
          </a:prstGeom>
        </p:spPr>
      </p:pic>
      <p:pic>
        <p:nvPicPr>
          <p:cNvPr id="8" name="Picture 7" descr="Smoke coming from it&#10;&#10;Description automatically generated">
            <a:extLst>
              <a:ext uri="{FF2B5EF4-FFF2-40B4-BE49-F238E27FC236}">
                <a16:creationId xmlns:a16="http://schemas.microsoft.com/office/drawing/2014/main" id="{B8F590F7-40C6-47E5-9537-F926D8EB6E12}"/>
              </a:ext>
            </a:extLst>
          </p:cNvPr>
          <p:cNvPicPr>
            <a:picLocks noChangeAspect="1"/>
          </p:cNvPicPr>
          <p:nvPr/>
        </p:nvPicPr>
        <p:blipFill rotWithShape="1">
          <a:blip r:embed="rId4">
            <a:extLst>
              <a:ext uri="{28A0092B-C50C-407E-A947-70E740481C1C}">
                <a14:useLocalDpi xmlns:a14="http://schemas.microsoft.com/office/drawing/2010/main" val="0"/>
              </a:ext>
            </a:extLst>
          </a:blip>
          <a:srcRect l="18333" r="19694"/>
          <a:stretch/>
        </p:blipFill>
        <p:spPr>
          <a:xfrm>
            <a:off x="649200" y="1404304"/>
            <a:ext cx="4917171" cy="4463096"/>
          </a:xfrm>
          <a:prstGeom prst="rect">
            <a:avLst/>
          </a:prstGeom>
        </p:spPr>
      </p:pic>
      <p:sp>
        <p:nvSpPr>
          <p:cNvPr id="17" name="TextBox 16">
            <a:extLst>
              <a:ext uri="{FF2B5EF4-FFF2-40B4-BE49-F238E27FC236}">
                <a16:creationId xmlns:a16="http://schemas.microsoft.com/office/drawing/2014/main" id="{5DFFE649-7A72-4F63-9D33-CF930B0B68F4}"/>
              </a:ext>
            </a:extLst>
          </p:cNvPr>
          <p:cNvSpPr txBox="1"/>
          <p:nvPr/>
        </p:nvSpPr>
        <p:spPr>
          <a:xfrm>
            <a:off x="6264613" y="5830193"/>
            <a:ext cx="5572125"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Sparse Grid Representation </a:t>
            </a:r>
          </a:p>
        </p:txBody>
      </p:sp>
      <p:sp>
        <p:nvSpPr>
          <p:cNvPr id="18" name="TextBox 17">
            <a:extLst>
              <a:ext uri="{FF2B5EF4-FFF2-40B4-BE49-F238E27FC236}">
                <a16:creationId xmlns:a16="http://schemas.microsoft.com/office/drawing/2014/main" id="{906B268E-8BDC-431F-B5D5-6D5F4121A941}"/>
              </a:ext>
            </a:extLst>
          </p:cNvPr>
          <p:cNvSpPr txBox="1"/>
          <p:nvPr/>
        </p:nvSpPr>
        <p:spPr>
          <a:xfrm>
            <a:off x="1467599" y="5830193"/>
            <a:ext cx="3280371"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Data (density)</a:t>
            </a:r>
          </a:p>
        </p:txBody>
      </p:sp>
    </p:spTree>
    <p:extLst>
      <p:ext uri="{BB962C8B-B14F-4D97-AF65-F5344CB8AC3E}">
        <p14:creationId xmlns:p14="http://schemas.microsoft.com/office/powerpoint/2010/main" val="2971713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6964747" cy="923330"/>
          </a:xfrm>
          <a:prstGeom prst="rect">
            <a:avLst/>
          </a:prstGeom>
          <a:noFill/>
        </p:spPr>
        <p:txBody>
          <a:bodyPr wrap="square" rtlCol="0">
            <a:spAutoFit/>
          </a:bodyPr>
          <a:lstStyle/>
          <a:p>
            <a:r>
              <a:rPr lang="en-US" sz="5400" b="1" dirty="0" err="1">
                <a:solidFill>
                  <a:srgbClr val="92D050"/>
                </a:solidFill>
                <a:latin typeface="Arial" panose="020B0604020202020204" pitchFamily="34" charset="0"/>
                <a:cs typeface="Arial" panose="020B0604020202020204" pitchFamily="34" charset="0"/>
              </a:rPr>
              <a:t>OpenVDB</a:t>
            </a:r>
            <a:endParaRPr lang="en-US" sz="5400" b="1" dirty="0">
              <a:solidFill>
                <a:srgbClr val="92D050"/>
              </a:solidFill>
              <a:latin typeface="Arial" panose="020B0604020202020204" pitchFamily="34" charset="0"/>
              <a:cs typeface="Arial" panose="020B0604020202020204" pitchFamily="34" charset="0"/>
            </a:endParaRPr>
          </a:p>
        </p:txBody>
      </p:sp>
      <p:pic>
        <p:nvPicPr>
          <p:cNvPr id="3" name="Picture 2" descr="A close up of text on a white background&#10;&#10;Description automatically generated">
            <a:extLst>
              <a:ext uri="{FF2B5EF4-FFF2-40B4-BE49-F238E27FC236}">
                <a16:creationId xmlns:a16="http://schemas.microsoft.com/office/drawing/2014/main" id="{2715E2C4-F3FB-438F-84D4-B3B8DCBB09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674" y="1355033"/>
            <a:ext cx="10926594" cy="4655494"/>
          </a:xfrm>
          <a:prstGeom prst="rect">
            <a:avLst/>
          </a:prstGeom>
        </p:spPr>
      </p:pic>
      <p:sp>
        <p:nvSpPr>
          <p:cNvPr id="10" name="TextBox 9">
            <a:extLst>
              <a:ext uri="{FF2B5EF4-FFF2-40B4-BE49-F238E27FC236}">
                <a16:creationId xmlns:a16="http://schemas.microsoft.com/office/drawing/2014/main" id="{3688CA5D-0554-4A49-984A-C7C049B5DA90}"/>
              </a:ext>
            </a:extLst>
          </p:cNvPr>
          <p:cNvSpPr txBox="1"/>
          <p:nvPr/>
        </p:nvSpPr>
        <p:spPr>
          <a:xfrm>
            <a:off x="0" y="6427113"/>
            <a:ext cx="5705476" cy="430887"/>
          </a:xfrm>
          <a:prstGeom prst="rect">
            <a:avLst/>
          </a:prstGeom>
          <a:noFill/>
        </p:spPr>
        <p:txBody>
          <a:bodyPr wrap="square" rtlCol="0">
            <a:spAutoFit/>
          </a:bodyPr>
          <a:lstStyle/>
          <a:p>
            <a:r>
              <a:rPr lang="en-US" sz="1100" i="1"/>
              <a:t>Museth, Ken. "VDB: High-resolution sparse volumes with dynamic topology." ACM Transactions on Graphics (TOG) 32, no. 3 (2013): 27.</a:t>
            </a:r>
            <a:endParaRPr lang="en-US" sz="1100" i="1" dirty="0"/>
          </a:p>
        </p:txBody>
      </p:sp>
      <p:pic>
        <p:nvPicPr>
          <p:cNvPr id="11" name="Picture 2" descr="DreamWorks Animation SKG logo with fishing boy.svg">
            <a:extLst>
              <a:ext uri="{FF2B5EF4-FFF2-40B4-BE49-F238E27FC236}">
                <a16:creationId xmlns:a16="http://schemas.microsoft.com/office/drawing/2014/main" id="{CB2BDFAD-00DC-4F2B-B41B-E8DC6A59C6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00512" y="159603"/>
            <a:ext cx="1791488" cy="105938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6E41A459-5139-425C-9CA4-4D201A2323D2}"/>
              </a:ext>
            </a:extLst>
          </p:cNvPr>
          <p:cNvSpPr txBox="1"/>
          <p:nvPr/>
        </p:nvSpPr>
        <p:spPr>
          <a:xfrm>
            <a:off x="616353" y="1447365"/>
            <a:ext cx="10959293" cy="461665"/>
          </a:xfrm>
          <a:prstGeom prst="rect">
            <a:avLst/>
          </a:prstGeom>
          <a:noFill/>
        </p:spPr>
        <p:txBody>
          <a:bodyPr wrap="square" rtlCol="0">
            <a:spAutoFit/>
          </a:bodyPr>
          <a:lstStyle/>
          <a:p>
            <a:pPr marL="465138" indent="-465138"/>
            <a:r>
              <a:rPr lang="en-US" sz="2400" dirty="0">
                <a:solidFill>
                  <a:schemeClr val="bg1"/>
                </a:solidFill>
                <a:latin typeface="Arial" panose="020B0604020202020204" pitchFamily="34" charset="0"/>
                <a:cs typeface="Arial" panose="020B0604020202020204" pitchFamily="34" charset="0"/>
              </a:rPr>
              <a:t>Distance Field </a:t>
            </a:r>
            <a:endParaRPr lang="en-US" sz="3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1908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a:cxnSpLocks/>
          </p:cNvCxnSpPr>
          <p:nvPr/>
        </p:nvCxnSpPr>
        <p:spPr>
          <a:xfrm>
            <a:off x="0" y="990600"/>
            <a:ext cx="10420350" cy="0"/>
          </a:xfrm>
          <a:prstGeom prst="line">
            <a:avLst/>
          </a:prstGeom>
          <a:ln w="76200"/>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23874" y="159603"/>
            <a:ext cx="8600671" cy="923330"/>
          </a:xfrm>
          <a:prstGeom prst="rect">
            <a:avLst/>
          </a:prstGeom>
          <a:noFill/>
        </p:spPr>
        <p:txBody>
          <a:bodyPr wrap="square" rtlCol="0">
            <a:spAutoFit/>
          </a:bodyPr>
          <a:lstStyle/>
          <a:p>
            <a:r>
              <a:rPr lang="en-US" sz="5400" b="1" dirty="0" err="1">
                <a:solidFill>
                  <a:srgbClr val="92D050"/>
                </a:solidFill>
                <a:latin typeface="Arial" panose="020B0604020202020204" pitchFamily="34" charset="0"/>
                <a:cs typeface="Arial" panose="020B0604020202020204" pitchFamily="34" charset="0"/>
              </a:rPr>
              <a:t>OpenVDB</a:t>
            </a:r>
            <a:r>
              <a:rPr lang="en-US" sz="5400" b="1" dirty="0">
                <a:solidFill>
                  <a:srgbClr val="92D050"/>
                </a:solidFill>
                <a:latin typeface="Arial" panose="020B0604020202020204" pitchFamily="34" charset="0"/>
                <a:cs typeface="Arial" panose="020B0604020202020204" pitchFamily="34" charset="0"/>
              </a:rPr>
              <a:t> – Narrow Band</a:t>
            </a:r>
          </a:p>
        </p:txBody>
      </p:sp>
      <p:sp>
        <p:nvSpPr>
          <p:cNvPr id="10" name="TextBox 9">
            <a:extLst>
              <a:ext uri="{FF2B5EF4-FFF2-40B4-BE49-F238E27FC236}">
                <a16:creationId xmlns:a16="http://schemas.microsoft.com/office/drawing/2014/main" id="{3688CA5D-0554-4A49-984A-C7C049B5DA90}"/>
              </a:ext>
            </a:extLst>
          </p:cNvPr>
          <p:cNvSpPr txBox="1"/>
          <p:nvPr/>
        </p:nvSpPr>
        <p:spPr>
          <a:xfrm>
            <a:off x="0" y="6427113"/>
            <a:ext cx="5705476" cy="430887"/>
          </a:xfrm>
          <a:prstGeom prst="rect">
            <a:avLst/>
          </a:prstGeom>
          <a:noFill/>
        </p:spPr>
        <p:txBody>
          <a:bodyPr wrap="square" rtlCol="0">
            <a:spAutoFit/>
          </a:bodyPr>
          <a:lstStyle/>
          <a:p>
            <a:r>
              <a:rPr lang="en-US" sz="1100" i="1" dirty="0"/>
              <a:t>https://nexus.aswf.io/content/repositories/releases/io/aswf/openvdb/openvdb_introduction_2015/1.0.0/openvdb_introduction_2015-1.0.0.pdf</a:t>
            </a:r>
          </a:p>
        </p:txBody>
      </p:sp>
      <p:pic>
        <p:nvPicPr>
          <p:cNvPr id="2" name="Picture 1">
            <a:extLst>
              <a:ext uri="{FF2B5EF4-FFF2-40B4-BE49-F238E27FC236}">
                <a16:creationId xmlns:a16="http://schemas.microsoft.com/office/drawing/2014/main" id="{07600F30-6D50-4831-9BDE-E9893EF7F29E}"/>
              </a:ext>
            </a:extLst>
          </p:cNvPr>
          <p:cNvPicPr>
            <a:picLocks noChangeAspect="1"/>
          </p:cNvPicPr>
          <p:nvPr/>
        </p:nvPicPr>
        <p:blipFill>
          <a:blip r:embed="rId3"/>
          <a:stretch>
            <a:fillRect/>
          </a:stretch>
        </p:blipFill>
        <p:spPr>
          <a:xfrm>
            <a:off x="3181149" y="1273871"/>
            <a:ext cx="5048654" cy="5054636"/>
          </a:xfrm>
          <a:prstGeom prst="rect">
            <a:avLst/>
          </a:prstGeom>
        </p:spPr>
      </p:pic>
      <p:cxnSp>
        <p:nvCxnSpPr>
          <p:cNvPr id="6" name="Straight Arrow Connector 5">
            <a:extLst>
              <a:ext uri="{FF2B5EF4-FFF2-40B4-BE49-F238E27FC236}">
                <a16:creationId xmlns:a16="http://schemas.microsoft.com/office/drawing/2014/main" id="{F0D0C06C-D946-4756-B601-24133CE9B0E6}"/>
              </a:ext>
            </a:extLst>
          </p:cNvPr>
          <p:cNvCxnSpPr>
            <a:cxnSpLocks/>
          </p:cNvCxnSpPr>
          <p:nvPr/>
        </p:nvCxnSpPr>
        <p:spPr>
          <a:xfrm flipH="1">
            <a:off x="6981825" y="3383548"/>
            <a:ext cx="221456" cy="247650"/>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5BC2D6D-BF54-4BC0-8767-B51728C54AC8}"/>
              </a:ext>
            </a:extLst>
          </p:cNvPr>
          <p:cNvCxnSpPr>
            <a:cxnSpLocks/>
          </p:cNvCxnSpPr>
          <p:nvPr/>
        </p:nvCxnSpPr>
        <p:spPr>
          <a:xfrm flipV="1">
            <a:off x="6481762" y="3945523"/>
            <a:ext cx="195263" cy="209758"/>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086B7D8-55A9-41EE-ACAE-2A746A013FC0}"/>
              </a:ext>
            </a:extLst>
          </p:cNvPr>
          <p:cNvSpPr txBox="1"/>
          <p:nvPr/>
        </p:nvSpPr>
        <p:spPr>
          <a:xfrm>
            <a:off x="6677025" y="3090753"/>
            <a:ext cx="1647825" cy="369332"/>
          </a:xfrm>
          <a:prstGeom prst="rect">
            <a:avLst/>
          </a:prstGeom>
          <a:noFill/>
        </p:spPr>
        <p:txBody>
          <a:bodyPr wrap="square" rtlCol="0">
            <a:spAutoFit/>
          </a:bodyPr>
          <a:lstStyle/>
          <a:p>
            <a:r>
              <a:rPr lang="en-US" b="1" dirty="0">
                <a:solidFill>
                  <a:srgbClr val="FFFF00"/>
                </a:solidFill>
              </a:rPr>
              <a:t>Narrow-band </a:t>
            </a:r>
          </a:p>
        </p:txBody>
      </p:sp>
      <p:cxnSp>
        <p:nvCxnSpPr>
          <p:cNvPr id="15" name="Straight Arrow Connector 14">
            <a:extLst>
              <a:ext uri="{FF2B5EF4-FFF2-40B4-BE49-F238E27FC236}">
                <a16:creationId xmlns:a16="http://schemas.microsoft.com/office/drawing/2014/main" id="{7254B69C-D176-42D1-B535-940A7976FC1F}"/>
              </a:ext>
            </a:extLst>
          </p:cNvPr>
          <p:cNvCxnSpPr>
            <a:cxnSpLocks/>
          </p:cNvCxnSpPr>
          <p:nvPr/>
        </p:nvCxnSpPr>
        <p:spPr>
          <a:xfrm flipH="1">
            <a:off x="7227093" y="4276725"/>
            <a:ext cx="286544" cy="87898"/>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7C6F4AD-3299-40BC-B6D4-F29A3264F7E3}"/>
              </a:ext>
            </a:extLst>
          </p:cNvPr>
          <p:cNvSpPr txBox="1"/>
          <p:nvPr/>
        </p:nvSpPr>
        <p:spPr>
          <a:xfrm>
            <a:off x="7453414" y="4053775"/>
            <a:ext cx="1647825" cy="369332"/>
          </a:xfrm>
          <a:prstGeom prst="rect">
            <a:avLst/>
          </a:prstGeom>
          <a:noFill/>
        </p:spPr>
        <p:txBody>
          <a:bodyPr wrap="square" rtlCol="0">
            <a:spAutoFit/>
          </a:bodyPr>
          <a:lstStyle/>
          <a:p>
            <a:r>
              <a:rPr lang="en-US" b="1" dirty="0">
                <a:solidFill>
                  <a:srgbClr val="FFFF00"/>
                </a:solidFill>
              </a:rPr>
              <a:t>Iso-surface</a:t>
            </a:r>
          </a:p>
        </p:txBody>
      </p:sp>
    </p:spTree>
    <p:extLst>
      <p:ext uri="{BB962C8B-B14F-4D97-AF65-F5344CB8AC3E}">
        <p14:creationId xmlns:p14="http://schemas.microsoft.com/office/powerpoint/2010/main" val="269776996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12537</TotalTime>
  <Words>1879</Words>
  <Application>Microsoft Office PowerPoint</Application>
  <PresentationFormat>Widescreen</PresentationFormat>
  <Paragraphs>147</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SansSerif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Hassan Mahmoud</dc:creator>
  <cp:lastModifiedBy>Ahmed Hassan Mahmoud</cp:lastModifiedBy>
  <cp:revision>439</cp:revision>
  <cp:lastPrinted>2017-07-03T22:10:22Z</cp:lastPrinted>
  <dcterms:created xsi:type="dcterms:W3CDTF">2017-05-18T15:26:51Z</dcterms:created>
  <dcterms:modified xsi:type="dcterms:W3CDTF">2019-03-07T21:07:33Z</dcterms:modified>
</cp:coreProperties>
</file>

<file path=docProps/thumbnail.jpeg>
</file>